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0"/>
  </p:notesMasterIdLst>
  <p:sldIdLst>
    <p:sldId id="365" r:id="rId2"/>
    <p:sldId id="257" r:id="rId3"/>
    <p:sldId id="258" r:id="rId4"/>
    <p:sldId id="290" r:id="rId5"/>
    <p:sldId id="259" r:id="rId6"/>
    <p:sldId id="260" r:id="rId7"/>
    <p:sldId id="261" r:id="rId8"/>
    <p:sldId id="262" r:id="rId9"/>
    <p:sldId id="263" r:id="rId10"/>
    <p:sldId id="264" r:id="rId11"/>
    <p:sldId id="292" r:id="rId12"/>
    <p:sldId id="265" r:id="rId13"/>
    <p:sldId id="267" r:id="rId14"/>
    <p:sldId id="268" r:id="rId15"/>
    <p:sldId id="269" r:id="rId16"/>
    <p:sldId id="270" r:id="rId17"/>
    <p:sldId id="271" r:id="rId18"/>
    <p:sldId id="266" r:id="rId19"/>
    <p:sldId id="272" r:id="rId20"/>
    <p:sldId id="273" r:id="rId21"/>
    <p:sldId id="274" r:id="rId22"/>
    <p:sldId id="275" r:id="rId23"/>
    <p:sldId id="276" r:id="rId24"/>
    <p:sldId id="344" r:id="rId25"/>
    <p:sldId id="277" r:id="rId26"/>
    <p:sldId id="279" r:id="rId27"/>
    <p:sldId id="280" r:id="rId28"/>
    <p:sldId id="281" r:id="rId29"/>
    <p:sldId id="282" r:id="rId30"/>
    <p:sldId id="283" r:id="rId31"/>
    <p:sldId id="284" r:id="rId32"/>
    <p:sldId id="285" r:id="rId33"/>
    <p:sldId id="286" r:id="rId34"/>
    <p:sldId id="287" r:id="rId35"/>
    <p:sldId id="278" r:id="rId36"/>
    <p:sldId id="288" r:id="rId37"/>
    <p:sldId id="289" r:id="rId38"/>
    <p:sldId id="291" r:id="rId39"/>
    <p:sldId id="296" r:id="rId40"/>
    <p:sldId id="293" r:id="rId41"/>
    <p:sldId id="294" r:id="rId42"/>
    <p:sldId id="295" r:id="rId43"/>
    <p:sldId id="297" r:id="rId44"/>
    <p:sldId id="335" r:id="rId45"/>
    <p:sldId id="336" r:id="rId46"/>
    <p:sldId id="298" r:id="rId47"/>
    <p:sldId id="299" r:id="rId48"/>
    <p:sldId id="301" r:id="rId49"/>
    <p:sldId id="300" r:id="rId50"/>
    <p:sldId id="339" r:id="rId51"/>
    <p:sldId id="340" r:id="rId52"/>
    <p:sldId id="341" r:id="rId53"/>
    <p:sldId id="302" r:id="rId54"/>
    <p:sldId id="303" r:id="rId55"/>
    <p:sldId id="304" r:id="rId56"/>
    <p:sldId id="305" r:id="rId57"/>
    <p:sldId id="306" r:id="rId58"/>
    <p:sldId id="337" r:id="rId59"/>
    <p:sldId id="338" r:id="rId60"/>
    <p:sldId id="343" r:id="rId61"/>
    <p:sldId id="307" r:id="rId62"/>
    <p:sldId id="308" r:id="rId63"/>
    <p:sldId id="309" r:id="rId64"/>
    <p:sldId id="310" r:id="rId65"/>
    <p:sldId id="311" r:id="rId66"/>
    <p:sldId id="312" r:id="rId67"/>
    <p:sldId id="342" r:id="rId68"/>
    <p:sldId id="313" r:id="rId69"/>
    <p:sldId id="314" r:id="rId70"/>
    <p:sldId id="315" r:id="rId71"/>
    <p:sldId id="363" r:id="rId72"/>
    <p:sldId id="316" r:id="rId73"/>
    <p:sldId id="317" r:id="rId74"/>
    <p:sldId id="318" r:id="rId75"/>
    <p:sldId id="319" r:id="rId76"/>
    <p:sldId id="320" r:id="rId77"/>
    <p:sldId id="362" r:id="rId78"/>
    <p:sldId id="322" r:id="rId79"/>
    <p:sldId id="323" r:id="rId80"/>
    <p:sldId id="324" r:id="rId81"/>
    <p:sldId id="347" r:id="rId82"/>
    <p:sldId id="348" r:id="rId83"/>
    <p:sldId id="349" r:id="rId84"/>
    <p:sldId id="350" r:id="rId85"/>
    <p:sldId id="351" r:id="rId86"/>
    <p:sldId id="353" r:id="rId87"/>
    <p:sldId id="352" r:id="rId88"/>
    <p:sldId id="354" r:id="rId89"/>
    <p:sldId id="325" r:id="rId90"/>
    <p:sldId id="355" r:id="rId91"/>
    <p:sldId id="356" r:id="rId92"/>
    <p:sldId id="357" r:id="rId93"/>
    <p:sldId id="361" r:id="rId94"/>
    <p:sldId id="358" r:id="rId95"/>
    <p:sldId id="359" r:id="rId96"/>
    <p:sldId id="360" r:id="rId97"/>
    <p:sldId id="326" r:id="rId98"/>
    <p:sldId id="327" r:id="rId99"/>
    <p:sldId id="328" r:id="rId100"/>
    <p:sldId id="329" r:id="rId101"/>
    <p:sldId id="330" r:id="rId102"/>
    <p:sldId id="331" r:id="rId103"/>
    <p:sldId id="332" r:id="rId104"/>
    <p:sldId id="345" r:id="rId105"/>
    <p:sldId id="346" r:id="rId106"/>
    <p:sldId id="333" r:id="rId107"/>
    <p:sldId id="364" r:id="rId108"/>
    <p:sldId id="334" r:id="rId10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4676" autoAdjust="0"/>
  </p:normalViewPr>
  <p:slideViewPr>
    <p:cSldViewPr>
      <p:cViewPr>
        <p:scale>
          <a:sx n="80" d="100"/>
          <a:sy n="80" d="100"/>
        </p:scale>
        <p:origin x="-1176" y="-156"/>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5F80D9-7A88-45EC-B8B1-1B81E9C913FE}" type="datetimeFigureOut">
              <a:rPr lang="it-IT" smtClean="0"/>
              <a:t>30/06/2017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C3AB0B-89DC-4BFF-B614-DE3E5E0F5E49}" type="slidenum">
              <a:rPr lang="it-IT" smtClean="0"/>
              <a:t>‹N›</a:t>
            </a:fld>
            <a:endParaRPr lang="it-IT"/>
          </a:p>
        </p:txBody>
      </p:sp>
    </p:spTree>
    <p:extLst>
      <p:ext uri="{BB962C8B-B14F-4D97-AF65-F5344CB8AC3E}">
        <p14:creationId xmlns:p14="http://schemas.microsoft.com/office/powerpoint/2010/main" val="4079556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r>
              <a:rPr lang="it-IT" smtClean="0"/>
              <a:t>30/06/2017</a:t>
            </a:r>
            <a:endParaRPr lang="it-IT"/>
          </a:p>
        </p:txBody>
      </p:sp>
      <p:sp>
        <p:nvSpPr>
          <p:cNvPr id="5" name="Segnaposto piè di pagina 4"/>
          <p:cNvSpPr>
            <a:spLocks noGrp="1"/>
          </p:cNvSpPr>
          <p:nvPr>
            <p:ph type="ftr" sz="quarter" idx="11"/>
          </p:nvPr>
        </p:nvSpPr>
        <p:spPr/>
        <p:txBody>
          <a:bodyPr/>
          <a:lstStyle/>
          <a:p>
            <a:r>
              <a:rPr lang="it-IT" smtClean="0"/>
              <a:t>Processo Tributario Telematico - Padova - Dott. Renato Augelli </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‹N›</a:t>
            </a:fld>
            <a:endParaRPr lang="it-IT"/>
          </a:p>
        </p:txBody>
      </p:sp>
    </p:spTree>
    <p:extLst>
      <p:ext uri="{BB962C8B-B14F-4D97-AF65-F5344CB8AC3E}">
        <p14:creationId xmlns:p14="http://schemas.microsoft.com/office/powerpoint/2010/main" val="3764380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30/06/2017</a:t>
            </a:r>
            <a:endParaRPr lang="it-IT"/>
          </a:p>
        </p:txBody>
      </p:sp>
      <p:sp>
        <p:nvSpPr>
          <p:cNvPr id="5" name="Segnaposto piè di pagina 4"/>
          <p:cNvSpPr>
            <a:spLocks noGrp="1"/>
          </p:cNvSpPr>
          <p:nvPr>
            <p:ph type="ftr" sz="quarter" idx="11"/>
          </p:nvPr>
        </p:nvSpPr>
        <p:spPr/>
        <p:txBody>
          <a:bodyPr/>
          <a:lstStyle/>
          <a:p>
            <a:r>
              <a:rPr lang="it-IT" smtClean="0"/>
              <a:t>Processo Tributario Telematico - Padova - Dott. Renato Augelli </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‹N›</a:t>
            </a:fld>
            <a:endParaRPr lang="it-IT"/>
          </a:p>
        </p:txBody>
      </p:sp>
    </p:spTree>
    <p:extLst>
      <p:ext uri="{BB962C8B-B14F-4D97-AF65-F5344CB8AC3E}">
        <p14:creationId xmlns:p14="http://schemas.microsoft.com/office/powerpoint/2010/main" val="3468426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30/06/2017</a:t>
            </a:r>
            <a:endParaRPr lang="it-IT"/>
          </a:p>
        </p:txBody>
      </p:sp>
      <p:sp>
        <p:nvSpPr>
          <p:cNvPr id="5" name="Segnaposto piè di pagina 4"/>
          <p:cNvSpPr>
            <a:spLocks noGrp="1"/>
          </p:cNvSpPr>
          <p:nvPr>
            <p:ph type="ftr" sz="quarter" idx="11"/>
          </p:nvPr>
        </p:nvSpPr>
        <p:spPr/>
        <p:txBody>
          <a:bodyPr/>
          <a:lstStyle/>
          <a:p>
            <a:r>
              <a:rPr lang="it-IT" smtClean="0"/>
              <a:t>Processo Tributario Telematico - Padova - Dott. Renato Augelli </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‹N›</a:t>
            </a:fld>
            <a:endParaRPr lang="it-IT"/>
          </a:p>
        </p:txBody>
      </p:sp>
    </p:spTree>
    <p:extLst>
      <p:ext uri="{BB962C8B-B14F-4D97-AF65-F5344CB8AC3E}">
        <p14:creationId xmlns:p14="http://schemas.microsoft.com/office/powerpoint/2010/main" val="3999562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30/06/2017</a:t>
            </a:r>
            <a:endParaRPr lang="it-IT"/>
          </a:p>
        </p:txBody>
      </p:sp>
      <p:sp>
        <p:nvSpPr>
          <p:cNvPr id="5" name="Segnaposto piè di pagina 4"/>
          <p:cNvSpPr>
            <a:spLocks noGrp="1"/>
          </p:cNvSpPr>
          <p:nvPr>
            <p:ph type="ftr" sz="quarter" idx="11"/>
          </p:nvPr>
        </p:nvSpPr>
        <p:spPr/>
        <p:txBody>
          <a:bodyPr/>
          <a:lstStyle/>
          <a:p>
            <a:r>
              <a:rPr lang="it-IT" smtClean="0"/>
              <a:t>Processo Tributario Telematico - Padova - Dott. Renato Augelli </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‹N›</a:t>
            </a:fld>
            <a:endParaRPr lang="it-IT"/>
          </a:p>
        </p:txBody>
      </p:sp>
    </p:spTree>
    <p:extLst>
      <p:ext uri="{BB962C8B-B14F-4D97-AF65-F5344CB8AC3E}">
        <p14:creationId xmlns:p14="http://schemas.microsoft.com/office/powerpoint/2010/main" val="2058060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r>
              <a:rPr lang="it-IT" smtClean="0"/>
              <a:t>30/06/2017</a:t>
            </a:r>
            <a:endParaRPr lang="it-IT"/>
          </a:p>
        </p:txBody>
      </p:sp>
      <p:sp>
        <p:nvSpPr>
          <p:cNvPr id="5" name="Segnaposto piè di pagina 4"/>
          <p:cNvSpPr>
            <a:spLocks noGrp="1"/>
          </p:cNvSpPr>
          <p:nvPr>
            <p:ph type="ftr" sz="quarter" idx="11"/>
          </p:nvPr>
        </p:nvSpPr>
        <p:spPr/>
        <p:txBody>
          <a:bodyPr/>
          <a:lstStyle/>
          <a:p>
            <a:r>
              <a:rPr lang="it-IT" smtClean="0"/>
              <a:t>Processo Tributario Telematico - Padova - Dott. Renato Augelli </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‹N›</a:t>
            </a:fld>
            <a:endParaRPr lang="it-IT"/>
          </a:p>
        </p:txBody>
      </p:sp>
    </p:spTree>
    <p:extLst>
      <p:ext uri="{BB962C8B-B14F-4D97-AF65-F5344CB8AC3E}">
        <p14:creationId xmlns:p14="http://schemas.microsoft.com/office/powerpoint/2010/main" val="1765597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piè di pagina 5"/>
          <p:cNvSpPr>
            <a:spLocks noGrp="1"/>
          </p:cNvSpPr>
          <p:nvPr>
            <p:ph type="ftr" sz="quarter" idx="11"/>
          </p:nvPr>
        </p:nvSpPr>
        <p:spPr/>
        <p:txBody>
          <a:bodyPr/>
          <a:lstStyle/>
          <a:p>
            <a:r>
              <a:rPr lang="it-IT" smtClean="0"/>
              <a:t>Processo Tributario Telematico - Padova - Dott. Renato Augelli </a:t>
            </a:r>
            <a:endParaRPr lang="it-IT"/>
          </a:p>
        </p:txBody>
      </p:sp>
      <p:sp>
        <p:nvSpPr>
          <p:cNvPr id="7" name="Segnaposto numero diapositiva 6"/>
          <p:cNvSpPr>
            <a:spLocks noGrp="1"/>
          </p:cNvSpPr>
          <p:nvPr>
            <p:ph type="sldNum" sz="quarter" idx="12"/>
          </p:nvPr>
        </p:nvSpPr>
        <p:spPr/>
        <p:txBody>
          <a:bodyPr/>
          <a:lstStyle/>
          <a:p>
            <a:fld id="{4B415EF5-4B04-45A6-B273-6453E9175D67}" type="slidenum">
              <a:rPr lang="it-IT" smtClean="0"/>
              <a:t>‹N›</a:t>
            </a:fld>
            <a:endParaRPr lang="it-IT"/>
          </a:p>
        </p:txBody>
      </p:sp>
    </p:spTree>
    <p:extLst>
      <p:ext uri="{BB962C8B-B14F-4D97-AF65-F5344CB8AC3E}">
        <p14:creationId xmlns:p14="http://schemas.microsoft.com/office/powerpoint/2010/main" val="2647417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r>
              <a:rPr lang="it-IT" smtClean="0"/>
              <a:t>30/06/2017</a:t>
            </a:r>
            <a:endParaRPr lang="it-IT"/>
          </a:p>
        </p:txBody>
      </p:sp>
      <p:sp>
        <p:nvSpPr>
          <p:cNvPr id="8" name="Segnaposto piè di pagina 7"/>
          <p:cNvSpPr>
            <a:spLocks noGrp="1"/>
          </p:cNvSpPr>
          <p:nvPr>
            <p:ph type="ftr" sz="quarter" idx="11"/>
          </p:nvPr>
        </p:nvSpPr>
        <p:spPr/>
        <p:txBody>
          <a:bodyPr/>
          <a:lstStyle/>
          <a:p>
            <a:r>
              <a:rPr lang="it-IT" smtClean="0"/>
              <a:t>Processo Tributario Telematico - Padova - Dott. Renato Augelli </a:t>
            </a:r>
            <a:endParaRPr lang="it-IT"/>
          </a:p>
        </p:txBody>
      </p:sp>
      <p:sp>
        <p:nvSpPr>
          <p:cNvPr id="9" name="Segnaposto numero diapositiva 8"/>
          <p:cNvSpPr>
            <a:spLocks noGrp="1"/>
          </p:cNvSpPr>
          <p:nvPr>
            <p:ph type="sldNum" sz="quarter" idx="12"/>
          </p:nvPr>
        </p:nvSpPr>
        <p:spPr/>
        <p:txBody>
          <a:bodyPr/>
          <a:lstStyle/>
          <a:p>
            <a:fld id="{4B415EF5-4B04-45A6-B273-6453E9175D67}" type="slidenum">
              <a:rPr lang="it-IT" smtClean="0"/>
              <a:t>‹N›</a:t>
            </a:fld>
            <a:endParaRPr lang="it-IT"/>
          </a:p>
        </p:txBody>
      </p:sp>
    </p:spTree>
    <p:extLst>
      <p:ext uri="{BB962C8B-B14F-4D97-AF65-F5344CB8AC3E}">
        <p14:creationId xmlns:p14="http://schemas.microsoft.com/office/powerpoint/2010/main" val="1952641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r>
              <a:rPr lang="it-IT" smtClean="0"/>
              <a:t>30/06/2017</a:t>
            </a:r>
            <a:endParaRPr lang="it-IT"/>
          </a:p>
        </p:txBody>
      </p:sp>
      <p:sp>
        <p:nvSpPr>
          <p:cNvPr id="4" name="Segnaposto piè di pagina 3"/>
          <p:cNvSpPr>
            <a:spLocks noGrp="1"/>
          </p:cNvSpPr>
          <p:nvPr>
            <p:ph type="ftr" sz="quarter" idx="11"/>
          </p:nvPr>
        </p:nvSpPr>
        <p:spPr/>
        <p:txBody>
          <a:bodyPr/>
          <a:lstStyle/>
          <a:p>
            <a:r>
              <a:rPr lang="it-IT" smtClean="0"/>
              <a:t>Processo Tributario Telematico - Padova - Dott. Renato Augelli </a:t>
            </a:r>
            <a:endParaRPr lang="it-IT"/>
          </a:p>
        </p:txBody>
      </p:sp>
      <p:sp>
        <p:nvSpPr>
          <p:cNvPr id="5" name="Segnaposto numero diapositiva 4"/>
          <p:cNvSpPr>
            <a:spLocks noGrp="1"/>
          </p:cNvSpPr>
          <p:nvPr>
            <p:ph type="sldNum" sz="quarter" idx="12"/>
          </p:nvPr>
        </p:nvSpPr>
        <p:spPr/>
        <p:txBody>
          <a:bodyPr/>
          <a:lstStyle/>
          <a:p>
            <a:fld id="{4B415EF5-4B04-45A6-B273-6453E9175D67}" type="slidenum">
              <a:rPr lang="it-IT" smtClean="0"/>
              <a:t>‹N›</a:t>
            </a:fld>
            <a:endParaRPr lang="it-IT"/>
          </a:p>
        </p:txBody>
      </p:sp>
    </p:spTree>
    <p:extLst>
      <p:ext uri="{BB962C8B-B14F-4D97-AF65-F5344CB8AC3E}">
        <p14:creationId xmlns:p14="http://schemas.microsoft.com/office/powerpoint/2010/main" val="2874793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30/06/2017</a:t>
            </a:r>
            <a:endParaRPr lang="it-IT"/>
          </a:p>
        </p:txBody>
      </p:sp>
      <p:sp>
        <p:nvSpPr>
          <p:cNvPr id="3" name="Segnaposto piè di pagina 2"/>
          <p:cNvSpPr>
            <a:spLocks noGrp="1"/>
          </p:cNvSpPr>
          <p:nvPr>
            <p:ph type="ftr" sz="quarter" idx="11"/>
          </p:nvPr>
        </p:nvSpPr>
        <p:spPr/>
        <p:txBody>
          <a:bodyPr/>
          <a:lstStyle/>
          <a:p>
            <a:r>
              <a:rPr lang="it-IT" smtClean="0"/>
              <a:t>Processo Tributario Telematico - Padova - Dott. Renato Augelli </a:t>
            </a:r>
            <a:endParaRPr lang="it-IT"/>
          </a:p>
        </p:txBody>
      </p:sp>
      <p:sp>
        <p:nvSpPr>
          <p:cNvPr id="4" name="Segnaposto numero diapositiva 3"/>
          <p:cNvSpPr>
            <a:spLocks noGrp="1"/>
          </p:cNvSpPr>
          <p:nvPr>
            <p:ph type="sldNum" sz="quarter" idx="12"/>
          </p:nvPr>
        </p:nvSpPr>
        <p:spPr/>
        <p:txBody>
          <a:bodyPr/>
          <a:lstStyle/>
          <a:p>
            <a:fld id="{4B415EF5-4B04-45A6-B273-6453E9175D67}" type="slidenum">
              <a:rPr lang="it-IT" smtClean="0"/>
              <a:t>‹N›</a:t>
            </a:fld>
            <a:endParaRPr lang="it-IT"/>
          </a:p>
        </p:txBody>
      </p:sp>
    </p:spTree>
    <p:extLst>
      <p:ext uri="{BB962C8B-B14F-4D97-AF65-F5344CB8AC3E}">
        <p14:creationId xmlns:p14="http://schemas.microsoft.com/office/powerpoint/2010/main" val="155535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piè di pagina 5"/>
          <p:cNvSpPr>
            <a:spLocks noGrp="1"/>
          </p:cNvSpPr>
          <p:nvPr>
            <p:ph type="ftr" sz="quarter" idx="11"/>
          </p:nvPr>
        </p:nvSpPr>
        <p:spPr/>
        <p:txBody>
          <a:bodyPr/>
          <a:lstStyle/>
          <a:p>
            <a:r>
              <a:rPr lang="it-IT" smtClean="0"/>
              <a:t>Processo Tributario Telematico - Padova - Dott. Renato Augelli </a:t>
            </a:r>
            <a:endParaRPr lang="it-IT"/>
          </a:p>
        </p:txBody>
      </p:sp>
      <p:sp>
        <p:nvSpPr>
          <p:cNvPr id="7" name="Segnaposto numero diapositiva 6"/>
          <p:cNvSpPr>
            <a:spLocks noGrp="1"/>
          </p:cNvSpPr>
          <p:nvPr>
            <p:ph type="sldNum" sz="quarter" idx="12"/>
          </p:nvPr>
        </p:nvSpPr>
        <p:spPr/>
        <p:txBody>
          <a:bodyPr/>
          <a:lstStyle/>
          <a:p>
            <a:fld id="{4B415EF5-4B04-45A6-B273-6453E9175D67}" type="slidenum">
              <a:rPr lang="it-IT" smtClean="0"/>
              <a:t>‹N›</a:t>
            </a:fld>
            <a:endParaRPr lang="it-IT"/>
          </a:p>
        </p:txBody>
      </p:sp>
    </p:spTree>
    <p:extLst>
      <p:ext uri="{BB962C8B-B14F-4D97-AF65-F5344CB8AC3E}">
        <p14:creationId xmlns:p14="http://schemas.microsoft.com/office/powerpoint/2010/main" val="2767783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piè di pagina 5"/>
          <p:cNvSpPr>
            <a:spLocks noGrp="1"/>
          </p:cNvSpPr>
          <p:nvPr>
            <p:ph type="ftr" sz="quarter" idx="11"/>
          </p:nvPr>
        </p:nvSpPr>
        <p:spPr/>
        <p:txBody>
          <a:bodyPr/>
          <a:lstStyle/>
          <a:p>
            <a:r>
              <a:rPr lang="it-IT" smtClean="0"/>
              <a:t>Processo Tributario Telematico - Padova - Dott. Renato Augelli </a:t>
            </a:r>
            <a:endParaRPr lang="it-IT"/>
          </a:p>
        </p:txBody>
      </p:sp>
      <p:sp>
        <p:nvSpPr>
          <p:cNvPr id="7" name="Segnaposto numero diapositiva 6"/>
          <p:cNvSpPr>
            <a:spLocks noGrp="1"/>
          </p:cNvSpPr>
          <p:nvPr>
            <p:ph type="sldNum" sz="quarter" idx="12"/>
          </p:nvPr>
        </p:nvSpPr>
        <p:spPr/>
        <p:txBody>
          <a:bodyPr/>
          <a:lstStyle/>
          <a:p>
            <a:fld id="{4B415EF5-4B04-45A6-B273-6453E9175D67}" type="slidenum">
              <a:rPr lang="it-IT" smtClean="0"/>
              <a:t>‹N›</a:t>
            </a:fld>
            <a:endParaRPr lang="it-IT"/>
          </a:p>
        </p:txBody>
      </p:sp>
    </p:spTree>
    <p:extLst>
      <p:ext uri="{BB962C8B-B14F-4D97-AF65-F5344CB8AC3E}">
        <p14:creationId xmlns:p14="http://schemas.microsoft.com/office/powerpoint/2010/main" val="1512855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30/06/2017</a:t>
            </a:r>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Processo Tributario Telematico - Padova - Dott. Renato Augelli </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415EF5-4B04-45A6-B273-6453E9175D67}" type="slidenum">
              <a:rPr lang="it-IT" smtClean="0"/>
              <a:t>‹N›</a:t>
            </a:fld>
            <a:endParaRPr lang="it-IT"/>
          </a:p>
        </p:txBody>
      </p:sp>
    </p:spTree>
    <p:extLst>
      <p:ext uri="{BB962C8B-B14F-4D97-AF65-F5344CB8AC3E}">
        <p14:creationId xmlns:p14="http://schemas.microsoft.com/office/powerpoint/2010/main" val="494663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iustiziatributaria.gov.it/"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igit.finanze.it/NIRWeb/login.jsp"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1</a:t>
            </a:fld>
            <a:endParaRPr lang="it-IT"/>
          </a:p>
        </p:txBody>
      </p:sp>
      <p:sp>
        <p:nvSpPr>
          <p:cNvPr id="11" name="Titolo 1"/>
          <p:cNvSpPr>
            <a:spLocks noGrp="1"/>
          </p:cNvSpPr>
          <p:nvPr>
            <p:ph type="ctrTitle"/>
          </p:nvPr>
        </p:nvSpPr>
        <p:spPr>
          <a:xfrm>
            <a:off x="683568" y="332656"/>
            <a:ext cx="7772400" cy="1470025"/>
          </a:xfrm>
        </p:spPr>
        <p:txBody>
          <a:bodyPr>
            <a:normAutofit/>
          </a:bodyPr>
          <a:lstStyle/>
          <a:p>
            <a:r>
              <a:rPr lang="it-IT" sz="1600" dirty="0" smtClean="0">
                <a:latin typeface="+mn-lt"/>
              </a:rPr>
              <a:t>Processo Tributario </a:t>
            </a:r>
            <a:r>
              <a:rPr lang="it-IT" sz="1600" dirty="0">
                <a:latin typeface="+mn-lt"/>
              </a:rPr>
              <a:t>Telematico</a:t>
            </a:r>
            <a:br>
              <a:rPr lang="it-IT" sz="1600" dirty="0">
                <a:latin typeface="+mn-lt"/>
              </a:rPr>
            </a:br>
            <a:r>
              <a:rPr lang="it-IT" sz="1600" dirty="0">
                <a:latin typeface="+mn-lt"/>
              </a:rPr>
              <a:t>La gestione del fascicolo telematico da parte delle commissioni tributarie</a:t>
            </a:r>
          </a:p>
        </p:txBody>
      </p:sp>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 y="1844824"/>
            <a:ext cx="9144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102" y="2020863"/>
            <a:ext cx="2558797" cy="1535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2054" y="2031060"/>
            <a:ext cx="2317400" cy="1535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0782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1371600" y="836712"/>
            <a:ext cx="6400800" cy="5328592"/>
          </a:xfrm>
        </p:spPr>
        <p:txBody>
          <a:bodyPr>
            <a:noAutofit/>
          </a:bodyPr>
          <a:lstStyle/>
          <a:p>
            <a:r>
              <a:rPr lang="it-IT" sz="1600" b="1" dirty="0" smtClean="0">
                <a:latin typeface="+mn-lt"/>
              </a:rPr>
              <a:t>1) Il processo Telematico Tributario - cenni e fonti</a:t>
            </a:r>
          </a:p>
          <a:p>
            <a:pPr algn="l"/>
            <a:endParaRPr lang="it-IT" sz="1600" dirty="0" smtClean="0">
              <a:latin typeface="+mn-lt"/>
            </a:endParaRPr>
          </a:p>
          <a:p>
            <a:pPr algn="l"/>
            <a:r>
              <a:rPr lang="it-IT" sz="1600" dirty="0" smtClean="0">
                <a:latin typeface="+mn-lt"/>
              </a:rPr>
              <a:t>Nel corso del 2016 e del 2017 secondo un planning definito il PTT è esteso a tutto il territorio nazionale. Il PTT è attivo, relativamente ai ricorsi ed appelli notificati a partire dal:</a:t>
            </a:r>
          </a:p>
          <a:p>
            <a:pPr algn="l"/>
            <a:r>
              <a:rPr lang="it-IT" sz="1600" dirty="0" smtClean="0">
                <a:latin typeface="+mn-lt"/>
              </a:rPr>
              <a:t>1 dicembre 2015 per le Commissioni tributarie presenti nelle regioni Toscana e Umbria;</a:t>
            </a:r>
          </a:p>
          <a:p>
            <a:pPr algn="l"/>
            <a:r>
              <a:rPr lang="it-IT" sz="1600" dirty="0" smtClean="0">
                <a:latin typeface="+mn-lt"/>
              </a:rPr>
              <a:t>15 ottobre 2016 per le Commissioni tributarie presenti nelle regioni Abruzzo e Molise;</a:t>
            </a:r>
          </a:p>
          <a:p>
            <a:pPr algn="l"/>
            <a:r>
              <a:rPr lang="it-IT" sz="1600" dirty="0" smtClean="0">
                <a:latin typeface="+mn-lt"/>
              </a:rPr>
              <a:t>15 novembre 2016 per le Commissioni tributarie presenti nelle regioni Liguria e Piemonte;</a:t>
            </a:r>
          </a:p>
          <a:p>
            <a:pPr algn="l"/>
            <a:r>
              <a:rPr lang="it-IT" sz="1600" b="1" dirty="0" smtClean="0">
                <a:latin typeface="+mn-lt"/>
              </a:rPr>
              <a:t>15 dicembre 2016 per le Commissioni tributarie presenti nelle regioni Emilia-Romagna e Veneto</a:t>
            </a:r>
          </a:p>
          <a:p>
            <a:pPr algn="l"/>
            <a:r>
              <a:rPr lang="it-IT" sz="1600" dirty="0" smtClean="0">
                <a:latin typeface="+mn-lt"/>
              </a:rPr>
              <a:t>15 febbraio 2017 per le Commissioni tributarie presenti nelle regioni Basilicata, Campania e Puglia;</a:t>
            </a:r>
          </a:p>
          <a:p>
            <a:pPr algn="l"/>
            <a:r>
              <a:rPr lang="it-IT" sz="1600" dirty="0" smtClean="0">
                <a:latin typeface="+mn-lt"/>
              </a:rPr>
              <a:t>15 aprile 2017 per le Commissioni tributarie presenti nelle regioni Friuli-Venezia Giulia, Lazio e Lombardia;</a:t>
            </a:r>
          </a:p>
          <a:p>
            <a:pPr algn="l"/>
            <a:r>
              <a:rPr lang="it-IT" sz="1600" dirty="0" smtClean="0">
                <a:latin typeface="+mn-lt"/>
              </a:rPr>
              <a:t>15 giugno 2017 per le Commissioni tributarie presenti nelle regioni Calabria, Sardegna e Sicilia;  </a:t>
            </a:r>
          </a:p>
          <a:p>
            <a:pPr algn="l"/>
            <a:r>
              <a:rPr lang="it-IT" sz="1600" dirty="0" smtClean="0">
                <a:latin typeface="+mn-lt"/>
              </a:rPr>
              <a:t>15 luglio 2017 per le Commissioni tributarie presenti nelle regioni Marche e Val D'Aosta e le Province autonome di Trento e Bolzano.</a:t>
            </a: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10</a:t>
            </a:fld>
            <a:endParaRPr lang="it-IT"/>
          </a:p>
        </p:txBody>
      </p:sp>
    </p:spTree>
    <p:extLst>
      <p:ext uri="{BB962C8B-B14F-4D97-AF65-F5344CB8AC3E}">
        <p14:creationId xmlns:p14="http://schemas.microsoft.com/office/powerpoint/2010/main" val="411167982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dirty="0" smtClean="0">
                <a:latin typeface="+mn-lt"/>
              </a:rPr>
              <a:t>27) </a:t>
            </a:r>
            <a:r>
              <a:rPr lang="it-IT" sz="1600" dirty="0">
                <a:latin typeface="+mn-lt"/>
              </a:rPr>
              <a:t>Tipologie di anomalie nel PTT</a:t>
            </a:r>
          </a:p>
          <a:p>
            <a:pPr algn="l"/>
            <a:endParaRPr lang="it-IT" sz="1600" dirty="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100</a:t>
            </a:fld>
            <a:endParaRPr lang="it-IT"/>
          </a:p>
        </p:txBody>
      </p:sp>
      <p:pic>
        <p:nvPicPr>
          <p:cNvPr id="3074" name="Picture 2"/>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2163937" y="1211715"/>
            <a:ext cx="4640312" cy="5052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439989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dirty="0" smtClean="0">
                <a:latin typeface="+mn-lt"/>
              </a:rPr>
              <a:t>28) </a:t>
            </a:r>
            <a:r>
              <a:rPr lang="it-IT" sz="1600" dirty="0">
                <a:latin typeface="+mn-lt"/>
              </a:rPr>
              <a:t>Anomalie bloccanti nel documento principale (Controdeduzioni) cosa succede</a:t>
            </a:r>
          </a:p>
          <a:p>
            <a:pPr algn="l"/>
            <a:endParaRPr lang="it-IT" sz="1600" dirty="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101</a:t>
            </a:fld>
            <a:endParaRPr lang="it-IT"/>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755" y="1484784"/>
            <a:ext cx="7444060" cy="4809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619031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dirty="0" smtClean="0">
                <a:latin typeface="+mn-lt"/>
              </a:rPr>
              <a:t>29) </a:t>
            </a:r>
            <a:r>
              <a:rPr lang="it-IT" sz="1600" dirty="0">
                <a:latin typeface="+mn-lt"/>
              </a:rPr>
              <a:t>Anomalie non bloccanti nel documento principale e negli allegati</a:t>
            </a:r>
          </a:p>
          <a:p>
            <a:pPr algn="l"/>
            <a:endParaRPr lang="it-IT" sz="1600" dirty="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102</a:t>
            </a:fld>
            <a:endParaRPr lang="it-IT"/>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913" y="1412875"/>
            <a:ext cx="8004175" cy="477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110097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dirty="0" smtClean="0">
                <a:latin typeface="+mn-lt"/>
              </a:rPr>
              <a:t>30) </a:t>
            </a:r>
            <a:r>
              <a:rPr lang="it-IT" sz="1600" dirty="0">
                <a:latin typeface="+mn-lt"/>
              </a:rPr>
              <a:t>Trasmissione </a:t>
            </a:r>
            <a:r>
              <a:rPr lang="it-IT" sz="1600" dirty="0" smtClean="0">
                <a:latin typeface="+mn-lt"/>
              </a:rPr>
              <a:t>documenti – ricezione ricevute</a:t>
            </a:r>
          </a:p>
          <a:p>
            <a:pPr algn="l"/>
            <a:endParaRPr lang="it-IT" sz="1600" b="1" dirty="0" smtClean="0">
              <a:latin typeface="+mn-lt"/>
            </a:endParaRPr>
          </a:p>
          <a:p>
            <a:pPr algn="l"/>
            <a:r>
              <a:rPr lang="it-IT" sz="1600" b="1" dirty="0" smtClean="0">
                <a:latin typeface="+mn-lt"/>
              </a:rPr>
              <a:t>Aspetti </a:t>
            </a:r>
            <a:r>
              <a:rPr lang="it-IT" sz="1600" b="1" dirty="0">
                <a:latin typeface="+mn-lt"/>
              </a:rPr>
              <a:t>tecnici: gestione ricevute </a:t>
            </a:r>
            <a:r>
              <a:rPr lang="it-IT" sz="1600" b="1" dirty="0" smtClean="0">
                <a:latin typeface="+mn-lt"/>
              </a:rPr>
              <a:t>notifiche</a:t>
            </a:r>
          </a:p>
          <a:p>
            <a:pPr algn="l"/>
            <a:endParaRPr lang="it-IT" sz="1600" dirty="0">
              <a:latin typeface="+mn-lt"/>
            </a:endParaRPr>
          </a:p>
          <a:p>
            <a:pPr algn="l"/>
            <a:r>
              <a:rPr lang="it-IT" sz="1600" dirty="0">
                <a:latin typeface="+mn-lt"/>
              </a:rPr>
              <a:t>Le ricevute </a:t>
            </a:r>
            <a:r>
              <a:rPr lang="it-IT" sz="1600" dirty="0" smtClean="0">
                <a:latin typeface="+mn-lt"/>
              </a:rPr>
              <a:t>di trasmissione </a:t>
            </a:r>
            <a:r>
              <a:rPr lang="it-IT" sz="1600" dirty="0">
                <a:latin typeface="+mn-lt"/>
              </a:rPr>
              <a:t>e </a:t>
            </a:r>
            <a:r>
              <a:rPr lang="it-IT" sz="1600" dirty="0" smtClean="0">
                <a:latin typeface="+mn-lt"/>
              </a:rPr>
              <a:t>consegna della </a:t>
            </a:r>
            <a:r>
              <a:rPr lang="it-IT" sz="1600" dirty="0">
                <a:latin typeface="+mn-lt"/>
              </a:rPr>
              <a:t>PEC </a:t>
            </a:r>
            <a:r>
              <a:rPr lang="it-IT" sz="1600" dirty="0" smtClean="0">
                <a:latin typeface="+mn-lt"/>
              </a:rPr>
              <a:t>all’Ente impositore</a:t>
            </a:r>
            <a:r>
              <a:rPr lang="it-IT" sz="1600" dirty="0">
                <a:latin typeface="+mn-lt"/>
              </a:rPr>
              <a:t>, di solito </a:t>
            </a:r>
            <a:r>
              <a:rPr lang="it-IT" sz="1600" dirty="0" smtClean="0">
                <a:latin typeface="+mn-lt"/>
              </a:rPr>
              <a:t>in formato </a:t>
            </a:r>
            <a:r>
              <a:rPr lang="it-IT" sz="1600" dirty="0">
                <a:latin typeface="+mn-lt"/>
              </a:rPr>
              <a:t>XML, </a:t>
            </a:r>
            <a:r>
              <a:rPr lang="it-IT" sz="1600" dirty="0" smtClean="0">
                <a:latin typeface="+mn-lt"/>
              </a:rPr>
              <a:t>contengono gli </a:t>
            </a:r>
            <a:r>
              <a:rPr lang="it-IT" sz="1600" dirty="0">
                <a:latin typeface="+mn-lt"/>
              </a:rPr>
              <a:t>estremi della </a:t>
            </a:r>
            <a:r>
              <a:rPr lang="it-IT" sz="1600" dirty="0" smtClean="0">
                <a:latin typeface="+mn-lt"/>
              </a:rPr>
              <a:t>notifica. </a:t>
            </a:r>
          </a:p>
          <a:p>
            <a:pPr algn="l"/>
            <a:endParaRPr lang="it-IT" sz="1600" dirty="0">
              <a:latin typeface="+mn-lt"/>
            </a:endParaRPr>
          </a:p>
          <a:p>
            <a:pPr algn="l"/>
            <a:r>
              <a:rPr lang="it-IT" sz="1600" dirty="0" smtClean="0">
                <a:latin typeface="+mn-lt"/>
              </a:rPr>
              <a:t>Il </a:t>
            </a:r>
            <a:r>
              <a:rPr lang="it-IT" sz="1600" dirty="0">
                <a:latin typeface="+mn-lt"/>
              </a:rPr>
              <a:t>file si può aprire </a:t>
            </a:r>
            <a:r>
              <a:rPr lang="it-IT" sz="1600" dirty="0" smtClean="0">
                <a:latin typeface="+mn-lt"/>
              </a:rPr>
              <a:t>con SW </a:t>
            </a:r>
            <a:r>
              <a:rPr lang="it-IT" sz="1600" dirty="0">
                <a:latin typeface="+mn-lt"/>
              </a:rPr>
              <a:t>di scrittura e </a:t>
            </a:r>
            <a:r>
              <a:rPr lang="it-IT" sz="1600" dirty="0" smtClean="0">
                <a:latin typeface="+mn-lt"/>
              </a:rPr>
              <a:t>salvare in </a:t>
            </a:r>
            <a:r>
              <a:rPr lang="it-IT" sz="1600" dirty="0">
                <a:latin typeface="+mn-lt"/>
              </a:rPr>
              <a:t>formato PDF/A. Sul </a:t>
            </a:r>
            <a:r>
              <a:rPr lang="it-IT" sz="1600" dirty="0" smtClean="0">
                <a:latin typeface="+mn-lt"/>
              </a:rPr>
              <a:t>file si </a:t>
            </a:r>
            <a:r>
              <a:rPr lang="it-IT" sz="1600" dirty="0">
                <a:latin typeface="+mn-lt"/>
              </a:rPr>
              <a:t>deve apporre la </a:t>
            </a:r>
            <a:r>
              <a:rPr lang="it-IT" sz="1600" dirty="0" smtClean="0">
                <a:latin typeface="+mn-lt"/>
              </a:rPr>
              <a:t>firma digitale</a:t>
            </a:r>
            <a:r>
              <a:rPr lang="it-IT" sz="1600" dirty="0">
                <a:latin typeface="+mn-lt"/>
              </a:rPr>
              <a:t>, che </a:t>
            </a:r>
            <a:r>
              <a:rPr lang="it-IT" sz="1600" dirty="0" smtClean="0">
                <a:latin typeface="+mn-lt"/>
              </a:rPr>
              <a:t>aggiunge l’estensione p7m (esempio </a:t>
            </a:r>
            <a:r>
              <a:rPr lang="it-IT" sz="1600" dirty="0">
                <a:latin typeface="+mn-lt"/>
              </a:rPr>
              <a:t>*.pdf.p7m); </a:t>
            </a:r>
            <a:endParaRPr lang="it-IT" sz="1600" dirty="0" smtClean="0">
              <a:latin typeface="+mn-lt"/>
            </a:endParaRPr>
          </a:p>
          <a:p>
            <a:pPr algn="l"/>
            <a:endParaRPr lang="it-IT" sz="1600" dirty="0">
              <a:latin typeface="+mn-lt"/>
            </a:endParaRPr>
          </a:p>
          <a:p>
            <a:pPr algn="l"/>
            <a:r>
              <a:rPr lang="it-IT" sz="1600" dirty="0" smtClean="0">
                <a:latin typeface="+mn-lt"/>
              </a:rPr>
              <a:t>il file </a:t>
            </a:r>
            <a:r>
              <a:rPr lang="it-IT" sz="1600" dirty="0">
                <a:latin typeface="+mn-lt"/>
              </a:rPr>
              <a:t>si deve allegare </a:t>
            </a:r>
            <a:r>
              <a:rPr lang="it-IT" sz="1600" dirty="0" smtClean="0">
                <a:latin typeface="+mn-lt"/>
              </a:rPr>
              <a:t>al ricorso </a:t>
            </a:r>
            <a:r>
              <a:rPr lang="it-IT" sz="1600" dirty="0">
                <a:latin typeface="+mn-lt"/>
              </a:rPr>
              <a:t>nel deposito.</a:t>
            </a: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103</a:t>
            </a:fld>
            <a:endParaRPr lang="it-IT"/>
          </a:p>
        </p:txBody>
      </p:sp>
    </p:spTree>
    <p:extLst>
      <p:ext uri="{BB962C8B-B14F-4D97-AF65-F5344CB8AC3E}">
        <p14:creationId xmlns:p14="http://schemas.microsoft.com/office/powerpoint/2010/main" val="357848231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dirty="0" smtClean="0">
                <a:latin typeface="+mn-lt"/>
              </a:rPr>
              <a:t>30) </a:t>
            </a:r>
            <a:r>
              <a:rPr lang="it-IT" sz="1600" dirty="0">
                <a:latin typeface="+mn-lt"/>
              </a:rPr>
              <a:t>Trasmissione </a:t>
            </a:r>
            <a:r>
              <a:rPr lang="it-IT" sz="1600" dirty="0" smtClean="0">
                <a:latin typeface="+mn-lt"/>
              </a:rPr>
              <a:t>documenti – ricezione ricevute</a:t>
            </a:r>
          </a:p>
          <a:p>
            <a:pPr algn="l"/>
            <a:r>
              <a:rPr lang="it-IT" sz="1600" b="1" dirty="0" smtClean="0">
                <a:latin typeface="+mn-lt"/>
              </a:rPr>
              <a:t>Aspetti </a:t>
            </a:r>
            <a:r>
              <a:rPr lang="it-IT" sz="1600" b="1" dirty="0">
                <a:latin typeface="+mn-lt"/>
              </a:rPr>
              <a:t>tecnici: gestione ricevute </a:t>
            </a:r>
            <a:r>
              <a:rPr lang="it-IT" sz="1600" b="1" dirty="0" smtClean="0">
                <a:latin typeface="+mn-lt"/>
              </a:rPr>
              <a:t>notifiche</a:t>
            </a: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104</a:t>
            </a:fld>
            <a:endParaRPr lang="it-IT"/>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556792"/>
            <a:ext cx="6984776" cy="4798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537866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dirty="0" smtClean="0">
                <a:latin typeface="+mn-lt"/>
              </a:rPr>
              <a:t>30) </a:t>
            </a:r>
            <a:r>
              <a:rPr lang="it-IT" sz="1600" dirty="0">
                <a:latin typeface="+mn-lt"/>
              </a:rPr>
              <a:t>Trasmissione </a:t>
            </a:r>
            <a:r>
              <a:rPr lang="it-IT" sz="1600" dirty="0" smtClean="0">
                <a:latin typeface="+mn-lt"/>
              </a:rPr>
              <a:t>documenti – ricezione ricevute</a:t>
            </a:r>
          </a:p>
          <a:p>
            <a:pPr algn="l"/>
            <a:r>
              <a:rPr lang="it-IT" sz="1600" b="1" dirty="0">
                <a:latin typeface="+mn-lt"/>
              </a:rPr>
              <a:t>Aspetti tecnici: trasmissione e deposito </a:t>
            </a:r>
            <a:r>
              <a:rPr lang="it-IT" sz="1600" b="1" dirty="0" smtClean="0">
                <a:latin typeface="+mn-lt"/>
              </a:rPr>
              <a:t>degli atti</a:t>
            </a:r>
            <a:endParaRPr lang="it-IT" sz="1600" b="1" dirty="0">
              <a:latin typeface="+mn-lt"/>
            </a:endParaRPr>
          </a:p>
          <a:p>
            <a:pPr algn="l"/>
            <a:endParaRPr lang="it-IT" sz="1600" dirty="0" smtClean="0">
              <a:latin typeface="+mn-lt"/>
            </a:endParaRPr>
          </a:p>
          <a:p>
            <a:pPr algn="l"/>
            <a:r>
              <a:rPr lang="it-IT" sz="1600" dirty="0" smtClean="0">
                <a:latin typeface="+mn-lt"/>
              </a:rPr>
              <a:t>Prima </a:t>
            </a:r>
            <a:r>
              <a:rPr lang="it-IT" sz="1600" dirty="0">
                <a:latin typeface="+mn-lt"/>
              </a:rPr>
              <a:t>di validare e trasmettere gli atti tramite </a:t>
            </a:r>
            <a:r>
              <a:rPr lang="it-IT" sz="1600" dirty="0" smtClean="0">
                <a:latin typeface="+mn-lt"/>
              </a:rPr>
              <a:t>il PTT</a:t>
            </a:r>
            <a:r>
              <a:rPr lang="it-IT" sz="1600" dirty="0">
                <a:latin typeface="+mn-lt"/>
              </a:rPr>
              <a:t>, è importante verificare:</a:t>
            </a:r>
          </a:p>
          <a:p>
            <a:pPr algn="l"/>
            <a:endParaRPr lang="it-IT" sz="1600" dirty="0" smtClean="0">
              <a:latin typeface="+mn-lt"/>
            </a:endParaRPr>
          </a:p>
          <a:p>
            <a:pPr algn="l"/>
            <a:r>
              <a:rPr lang="it-IT" sz="1600" dirty="0" smtClean="0">
                <a:latin typeface="+mn-lt"/>
              </a:rPr>
              <a:t>Dimensione </a:t>
            </a:r>
            <a:r>
              <a:rPr lang="it-IT" sz="1600" dirty="0">
                <a:latin typeface="+mn-lt"/>
              </a:rPr>
              <a:t>massima di ciascun file &lt; 5 Mb</a:t>
            </a:r>
          </a:p>
          <a:p>
            <a:pPr algn="l"/>
            <a:endParaRPr lang="it-IT" sz="1600" dirty="0" smtClean="0">
              <a:latin typeface="+mn-lt"/>
            </a:endParaRPr>
          </a:p>
          <a:p>
            <a:pPr algn="l"/>
            <a:r>
              <a:rPr lang="it-IT" sz="1600" dirty="0" smtClean="0">
                <a:latin typeface="+mn-lt"/>
              </a:rPr>
              <a:t>Lunghezza </a:t>
            </a:r>
            <a:r>
              <a:rPr lang="it-IT" sz="1600" dirty="0">
                <a:latin typeface="+mn-lt"/>
              </a:rPr>
              <a:t>nome file &lt; 100 caratteri</a:t>
            </a:r>
          </a:p>
          <a:p>
            <a:pPr algn="l"/>
            <a:endParaRPr lang="it-IT" sz="1600" dirty="0" smtClean="0">
              <a:latin typeface="+mn-lt"/>
            </a:endParaRPr>
          </a:p>
          <a:p>
            <a:pPr algn="l"/>
            <a:r>
              <a:rPr lang="it-IT" sz="1600" dirty="0" smtClean="0">
                <a:latin typeface="+mn-lt"/>
              </a:rPr>
              <a:t>Estensione </a:t>
            </a:r>
            <a:r>
              <a:rPr lang="it-IT" sz="1600" dirty="0">
                <a:latin typeface="+mn-lt"/>
              </a:rPr>
              <a:t>attribuita dopo la firma digitale, </a:t>
            </a:r>
            <a:r>
              <a:rPr lang="it-IT" sz="1600" dirty="0" smtClean="0">
                <a:latin typeface="+mn-lt"/>
              </a:rPr>
              <a:t>in modo </a:t>
            </a:r>
            <a:r>
              <a:rPr lang="it-IT" sz="1600" dirty="0">
                <a:latin typeface="+mn-lt"/>
              </a:rPr>
              <a:t>che sia mantenuto il formato </a:t>
            </a:r>
            <a:r>
              <a:rPr lang="it-IT" sz="1600" dirty="0" smtClean="0">
                <a:latin typeface="+mn-lt"/>
              </a:rPr>
              <a:t>originario (esempio </a:t>
            </a:r>
            <a:r>
              <a:rPr lang="it-IT" sz="1600" dirty="0">
                <a:latin typeface="+mn-lt"/>
              </a:rPr>
              <a:t>*.pdf.p7m, esempio *.tiff.p7m)</a:t>
            </a:r>
            <a:endParaRPr lang="it-IT" sz="1600" dirty="0" smtClean="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105</a:t>
            </a:fld>
            <a:endParaRPr lang="it-IT"/>
          </a:p>
        </p:txBody>
      </p:sp>
    </p:spTree>
    <p:extLst>
      <p:ext uri="{BB962C8B-B14F-4D97-AF65-F5344CB8AC3E}">
        <p14:creationId xmlns:p14="http://schemas.microsoft.com/office/powerpoint/2010/main" val="350018799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dirty="0" smtClean="0">
                <a:latin typeface="+mn-lt"/>
              </a:rPr>
              <a:t>Appendice: Giurisprudenza correlata al PTT</a:t>
            </a:r>
          </a:p>
          <a:p>
            <a:pPr algn="l"/>
            <a:endParaRPr lang="it-IT" sz="1600" dirty="0">
              <a:latin typeface="+mn-lt"/>
            </a:endParaRPr>
          </a:p>
          <a:p>
            <a:pPr algn="l"/>
            <a:endParaRPr lang="it-IT" sz="1600" dirty="0">
              <a:latin typeface="+mn-lt"/>
            </a:endParaRPr>
          </a:p>
          <a:p>
            <a:pPr algn="l"/>
            <a:endParaRPr lang="it-IT" sz="1600" dirty="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106</a:t>
            </a:fld>
            <a:endParaRPr lang="it-IT"/>
          </a:p>
        </p:txBody>
      </p:sp>
      <p:pic>
        <p:nvPicPr>
          <p:cNvPr id="11266" name="Picture 2"/>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052513" y="1576388"/>
            <a:ext cx="7038975"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835696" y="5373216"/>
            <a:ext cx="562927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248252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dirty="0" smtClean="0">
                <a:latin typeface="+mn-lt"/>
              </a:rPr>
              <a:t>Appendice</a:t>
            </a:r>
            <a:r>
              <a:rPr lang="it-IT" sz="1600" dirty="0">
                <a:latin typeface="+mn-lt"/>
              </a:rPr>
              <a:t>: Criteri di Visibilità – Fonte Sogei </a:t>
            </a:r>
          </a:p>
          <a:p>
            <a:pPr algn="l"/>
            <a:r>
              <a:rPr lang="it-IT" sz="1600" dirty="0" smtClean="0">
                <a:latin typeface="+mn-lt"/>
              </a:rPr>
              <a:t>criteri </a:t>
            </a:r>
            <a:r>
              <a:rPr lang="it-IT" sz="1600" dirty="0">
                <a:latin typeface="+mn-lt"/>
              </a:rPr>
              <a:t>di visibilità del fascicolo processuale da parte dei giudici tributari:</a:t>
            </a:r>
          </a:p>
          <a:p>
            <a:pPr algn="l"/>
            <a:endParaRPr lang="it-IT" sz="1600" dirty="0">
              <a:latin typeface="+mn-lt"/>
            </a:endParaRPr>
          </a:p>
          <a:p>
            <a:pPr algn="l"/>
            <a:r>
              <a:rPr lang="it-IT" sz="1600" dirty="0">
                <a:latin typeface="+mn-lt"/>
              </a:rPr>
              <a:t>•	Il presidente di Commissione può visualizzare il fascicolo processuale per tutti i fascicoli telematici della propria Commissione Tributaria</a:t>
            </a:r>
          </a:p>
          <a:p>
            <a:pPr algn="l"/>
            <a:r>
              <a:rPr lang="it-IT" sz="1600" dirty="0">
                <a:latin typeface="+mn-lt"/>
              </a:rPr>
              <a:t>•	I presidenti di sezione possono visualizzare tutti i fascicoli telematici relativi a ricorsi/appelli assegnati alla propria sezione</a:t>
            </a:r>
          </a:p>
          <a:p>
            <a:pPr algn="l"/>
            <a:r>
              <a:rPr lang="it-IT" sz="1600" dirty="0">
                <a:latin typeface="+mn-lt"/>
              </a:rPr>
              <a:t>•	I giudici tributari possono visualizzare i fascicoli telematici relativi ai ricorsi/appelli per cui è stato acquisito il collegio giudicante e per cui figurano tra i membri del collegio giudicante</a:t>
            </a:r>
          </a:p>
          <a:p>
            <a:pPr algn="l"/>
            <a:endParaRPr lang="it-IT" sz="1600" dirty="0">
              <a:latin typeface="+mn-lt"/>
            </a:endParaRPr>
          </a:p>
          <a:p>
            <a:pPr algn="l"/>
            <a:r>
              <a:rPr lang="it-IT" sz="1600" dirty="0">
                <a:latin typeface="+mn-lt"/>
              </a:rPr>
              <a:t>Infatti per accedere all’applicazione per la visualizzazione del fascicolo processuale i giudici tributari devono avere il profilo Giudice Presidente (per il presidente di Commissione, profilo che consente anche l’utilizzo dell’applicazione per l’assegnazione alle sezioni dei risorsi/appelli) o di Giudice (giudici tributari diversi dal presidente di Commissione).</a:t>
            </a:r>
          </a:p>
          <a:p>
            <a:pPr algn="l"/>
            <a:endParaRPr lang="it-IT" sz="1600" dirty="0">
              <a:latin typeface="+mn-lt"/>
            </a:endParaRPr>
          </a:p>
          <a:p>
            <a:pPr algn="l"/>
            <a:endParaRPr lang="it-IT" sz="1600" dirty="0">
              <a:latin typeface="+mn-lt"/>
            </a:endParaRPr>
          </a:p>
          <a:p>
            <a:pPr algn="l"/>
            <a:endParaRPr lang="it-IT" sz="1600" dirty="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107</a:t>
            </a:fld>
            <a:endParaRPr lang="it-IT"/>
          </a:p>
        </p:txBody>
      </p:sp>
    </p:spTree>
    <p:extLst>
      <p:ext uri="{BB962C8B-B14F-4D97-AF65-F5344CB8AC3E}">
        <p14:creationId xmlns:p14="http://schemas.microsoft.com/office/powerpoint/2010/main" val="140567974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dirty="0" smtClean="0">
                <a:latin typeface="+mn-lt"/>
              </a:rPr>
              <a:t>Appendice: Giurisprudenza correlata al PTT</a:t>
            </a:r>
          </a:p>
          <a:p>
            <a:pPr algn="l"/>
            <a:endParaRPr lang="it-IT" sz="1600" dirty="0">
              <a:latin typeface="+mn-lt"/>
            </a:endParaRPr>
          </a:p>
          <a:p>
            <a:pPr algn="l"/>
            <a:endParaRPr lang="it-IT" sz="1600" dirty="0">
              <a:latin typeface="+mn-lt"/>
            </a:endParaRPr>
          </a:p>
          <a:p>
            <a:pPr algn="l"/>
            <a:endParaRPr lang="it-IT" sz="1600" dirty="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108</a:t>
            </a:fld>
            <a:endParaRPr lang="it-IT"/>
          </a:p>
        </p:txBody>
      </p:sp>
      <p:pic>
        <p:nvPicPr>
          <p:cNvPr id="12290" name="Picture 2"/>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547664" y="1484784"/>
            <a:ext cx="57435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79512" y="1268759"/>
            <a:ext cx="8829675"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0084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1371600" y="836712"/>
            <a:ext cx="6400800" cy="5328592"/>
          </a:xfrm>
        </p:spPr>
        <p:txBody>
          <a:bodyPr>
            <a:normAutofit/>
          </a:bodyPr>
          <a:lstStyle/>
          <a:p>
            <a:r>
              <a:rPr lang="it-IT" sz="1600" b="1" dirty="0" smtClean="0">
                <a:latin typeface="+mn-lt"/>
              </a:rPr>
              <a:t>1) Il processo Telematico Tributario - cenni e fonti</a:t>
            </a:r>
          </a:p>
          <a:p>
            <a:pPr algn="l"/>
            <a:endParaRPr lang="it-IT" sz="1600" dirty="0" smtClean="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11</a:t>
            </a:fld>
            <a:endParaRPr lang="it-IT"/>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283" y="1568612"/>
            <a:ext cx="5871853" cy="4596692"/>
          </a:xfrm>
          <a:prstGeom prst="rect">
            <a:avLst/>
          </a:prstGeom>
        </p:spPr>
      </p:pic>
    </p:spTree>
    <p:extLst>
      <p:ext uri="{BB962C8B-B14F-4D97-AF65-F5344CB8AC3E}">
        <p14:creationId xmlns:p14="http://schemas.microsoft.com/office/powerpoint/2010/main" val="90206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1371600" y="836712"/>
            <a:ext cx="6400800" cy="5328592"/>
          </a:xfrm>
        </p:spPr>
        <p:txBody>
          <a:bodyPr>
            <a:normAutofit/>
          </a:bodyPr>
          <a:lstStyle/>
          <a:p>
            <a:r>
              <a:rPr lang="it-IT" sz="1600" b="1" dirty="0" smtClean="0">
                <a:latin typeface="+mn-lt"/>
              </a:rPr>
              <a:t>1) Il processo Telematico Tributario - cenni e fonti</a:t>
            </a:r>
          </a:p>
          <a:p>
            <a:pPr algn="l"/>
            <a:endParaRPr lang="it-IT" sz="1600" dirty="0" smtClean="0">
              <a:latin typeface="+mn-lt"/>
            </a:endParaRPr>
          </a:p>
          <a:p>
            <a:pPr algn="l"/>
            <a:r>
              <a:rPr lang="it-IT" sz="1600" dirty="0" smtClean="0">
                <a:latin typeface="+mn-lt"/>
              </a:rPr>
              <a:t>I decreti danno attuazione al Regolamento che disciplina l'uso di strumenti informatici e telematici nel processo tributario (decreto del Ministro dell'economia e delle finanze 23 dicembre 2013, n° 163).</a:t>
            </a:r>
          </a:p>
          <a:p>
            <a:pPr algn="l"/>
            <a:r>
              <a:rPr lang="it-IT" sz="1600" dirty="0" smtClean="0">
                <a:latin typeface="+mn-lt"/>
              </a:rPr>
              <a:t>L'importante innovazione si inserisce nel processo di semplificazione del rapporto fisco/cittadino. Una volta effettuato il deposito tramite il "PTT" i contribuenti, i professionisti e gli enti impositori, previamente registrati, tramite il rinnovato servizio del "Telecontenzioso" possono consultare da casa o dai propri uffici il fascicolo processuale informatico ed i relativi atti.</a:t>
            </a:r>
          </a:p>
          <a:p>
            <a:pPr algn="l"/>
            <a:r>
              <a:rPr lang="it-IT" sz="1600" dirty="0" smtClean="0">
                <a:latin typeface="+mn-lt"/>
              </a:rPr>
              <a:t>Un altro passo avanti del nuovo Sistema Informativo della Giustizia Tributaria (SIGIT), che ha integrato i servizi del PTT e del Telecontenzioso.</a:t>
            </a: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12</a:t>
            </a:fld>
            <a:endParaRPr lang="it-IT"/>
          </a:p>
        </p:txBody>
      </p:sp>
    </p:spTree>
    <p:extLst>
      <p:ext uri="{BB962C8B-B14F-4D97-AF65-F5344CB8AC3E}">
        <p14:creationId xmlns:p14="http://schemas.microsoft.com/office/powerpoint/2010/main" val="2645403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1371600" y="836712"/>
            <a:ext cx="6400800" cy="5328592"/>
          </a:xfrm>
        </p:spPr>
        <p:txBody>
          <a:bodyPr>
            <a:normAutofit/>
          </a:bodyPr>
          <a:lstStyle/>
          <a:p>
            <a:r>
              <a:rPr lang="it-IT" sz="1600" b="1" dirty="0" smtClean="0">
                <a:latin typeface="+mn-lt"/>
              </a:rPr>
              <a:t>1) Il processo Telematico Tributario - cenni e fonti</a:t>
            </a:r>
          </a:p>
          <a:p>
            <a:pPr algn="l"/>
            <a:endParaRPr lang="it-IT" sz="1600" dirty="0" smtClean="0">
              <a:latin typeface="+mn-lt"/>
            </a:endParaRPr>
          </a:p>
          <a:p>
            <a:pPr algn="l"/>
            <a:r>
              <a:rPr lang="it-IT" sz="1600" dirty="0" smtClean="0">
                <a:latin typeface="+mn-lt"/>
              </a:rPr>
              <a:t>Nel corso del 2011 il legislatore nazionale è intervenuto per porre le basi dell’introduzione del processo tributario telematico (PTT) nell’ordinamento tributario. Con l’articolo 39, comma 8, del decreto legge 6 luglio 2011, n. 98, convertito dalla legge 15 luglio 2011, n. 111, sono state introdotte specifiche disposizioni in materia di giustizia tributaria anche al fine di assicurare l'efficienza e la celerità del relativo processo tributario utilizzando modalità telematiche. In primo luogo, le lettere a), b) e c), del predetto comma 8 dell’articolo 39 hanno modificato le disposizioni in materia di comunicazioni delle Commissioni tributarie alle parti processuali di cui all'articolo 16 del decreto legislativo 31 dicembre 1992, n. 546, favorendo l’ampliamento dell’uso della posta elettronica certificata (PEC) nell’ambito di tale</a:t>
            </a:r>
          </a:p>
          <a:p>
            <a:pPr algn="l"/>
            <a:r>
              <a:rPr lang="it-IT" sz="1600" dirty="0" smtClean="0">
                <a:latin typeface="+mn-lt"/>
              </a:rPr>
              <a:t>processo.</a:t>
            </a: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13</a:t>
            </a:fld>
            <a:endParaRPr lang="it-IT"/>
          </a:p>
        </p:txBody>
      </p:sp>
    </p:spTree>
    <p:extLst>
      <p:ext uri="{BB962C8B-B14F-4D97-AF65-F5344CB8AC3E}">
        <p14:creationId xmlns:p14="http://schemas.microsoft.com/office/powerpoint/2010/main" val="1945532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1371600" y="836712"/>
            <a:ext cx="6400800" cy="5328592"/>
          </a:xfrm>
        </p:spPr>
        <p:txBody>
          <a:bodyPr>
            <a:normAutofit/>
          </a:bodyPr>
          <a:lstStyle/>
          <a:p>
            <a:r>
              <a:rPr lang="it-IT" sz="1600" b="1" dirty="0" smtClean="0">
                <a:latin typeface="+mn-lt"/>
              </a:rPr>
              <a:t>1) Il processo Telematico Tributario - cenni e fonti</a:t>
            </a:r>
          </a:p>
          <a:p>
            <a:pPr algn="l"/>
            <a:endParaRPr lang="it-IT" sz="1600" dirty="0" smtClean="0">
              <a:latin typeface="+mn-lt"/>
            </a:endParaRPr>
          </a:p>
          <a:p>
            <a:pPr algn="l"/>
            <a:r>
              <a:rPr lang="it-IT" sz="1600" dirty="0" smtClean="0">
                <a:latin typeface="+mn-lt"/>
              </a:rPr>
              <a:t>La successiva lettera d) del citato comma 8, ha previsto l’emanazione di un regolamento ai sensi dell'articolo 17, comma 3, della legge 23 agosto 1988, n. 400, sentiti l’Agenzia per l’Italia Digitale (</a:t>
            </a:r>
            <a:r>
              <a:rPr lang="it-IT" sz="1600" dirty="0" err="1" smtClean="0">
                <a:latin typeface="+mn-lt"/>
              </a:rPr>
              <a:t>AgID</a:t>
            </a:r>
            <a:r>
              <a:rPr lang="it-IT" sz="1600" dirty="0" smtClean="0">
                <a:latin typeface="+mn-lt"/>
              </a:rPr>
              <a:t>) e il Garante per la protezione dei dati personali, per il più generale adeguamento del processo tributario alle tecnologie dell'informazione e della comunicazione, in attuazione dei principi previsti dal decreto legislativo 7 marzo 2005, n. 82, e successive modificazioni (CAD).</a:t>
            </a: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14</a:t>
            </a:fld>
            <a:endParaRPr lang="it-IT"/>
          </a:p>
        </p:txBody>
      </p:sp>
    </p:spTree>
    <p:extLst>
      <p:ext uri="{BB962C8B-B14F-4D97-AF65-F5344CB8AC3E}">
        <p14:creationId xmlns:p14="http://schemas.microsoft.com/office/powerpoint/2010/main" val="2450957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1371600" y="836712"/>
            <a:ext cx="6400800" cy="5328592"/>
          </a:xfrm>
        </p:spPr>
        <p:txBody>
          <a:bodyPr>
            <a:noAutofit/>
          </a:bodyPr>
          <a:lstStyle/>
          <a:p>
            <a:r>
              <a:rPr lang="it-IT" sz="1600" b="1" dirty="0" smtClean="0">
                <a:latin typeface="+mn-lt"/>
              </a:rPr>
              <a:t>1) Il processo Telematico Tributario - cenni e fonti</a:t>
            </a:r>
          </a:p>
          <a:p>
            <a:pPr algn="l"/>
            <a:endParaRPr lang="it-IT" sz="1600" dirty="0" smtClean="0">
              <a:latin typeface="+mn-lt"/>
            </a:endParaRPr>
          </a:p>
          <a:p>
            <a:pPr algn="l"/>
            <a:r>
              <a:rPr lang="it-IT" sz="1600" dirty="0" smtClean="0">
                <a:latin typeface="+mn-lt"/>
              </a:rPr>
              <a:t>Con l’emanazione del decreto del Ministro dell’economia e delle finanze 23 dicembre 2013, n. 163, pubblicato in G.U. n. 37 del 14 febbraio 2014 (di seguito “regolamento”), è stato disciplinato l’uso di strumenti informatici e telematici nel processo tributario in attuazione ai principi contenuti nella suddetta lettera d) del comma 8 del più volte citato articolo 39 del decreto legge n. 98/2011. Inoltre, l’articolo 3, comma 3, del regolamento, ha disposto che - con uno o più decreti</a:t>
            </a:r>
          </a:p>
          <a:p>
            <a:pPr algn="l"/>
            <a:r>
              <a:rPr lang="it-IT" sz="1600" dirty="0" smtClean="0">
                <a:latin typeface="+mn-lt"/>
              </a:rPr>
              <a:t>del Ministero dell'economia e delle finanze, sentiti l'</a:t>
            </a:r>
            <a:r>
              <a:rPr lang="it-IT" sz="1600" dirty="0" err="1" smtClean="0">
                <a:latin typeface="+mn-lt"/>
              </a:rPr>
              <a:t>AgID</a:t>
            </a:r>
            <a:r>
              <a:rPr lang="it-IT" sz="1600" dirty="0" smtClean="0">
                <a:latin typeface="+mn-lt"/>
              </a:rPr>
              <a:t> e, limitatamente ai profili inerenti la privacy, il Garante per la protezione dei dati personali - sono individuate, tra l’altro, le</a:t>
            </a:r>
          </a:p>
          <a:p>
            <a:pPr algn="l"/>
            <a:r>
              <a:rPr lang="it-IT" sz="1600" dirty="0" smtClean="0">
                <a:latin typeface="+mn-lt"/>
              </a:rPr>
              <a:t>regole tecnico-operative per le operazioni di:</a:t>
            </a:r>
          </a:p>
          <a:p>
            <a:pPr algn="l"/>
            <a:r>
              <a:rPr lang="it-IT" sz="1600" dirty="0" smtClean="0">
                <a:latin typeface="+mn-lt"/>
              </a:rPr>
              <a:t>registrazione al PTT;</a:t>
            </a:r>
          </a:p>
          <a:p>
            <a:pPr algn="l"/>
            <a:r>
              <a:rPr lang="it-IT" sz="1600" dirty="0" smtClean="0">
                <a:latin typeface="+mn-lt"/>
              </a:rPr>
              <a:t>costituzione in giudizio;</a:t>
            </a:r>
          </a:p>
          <a:p>
            <a:pPr algn="l"/>
            <a:r>
              <a:rPr lang="it-IT" sz="1600" dirty="0" smtClean="0">
                <a:latin typeface="+mn-lt"/>
              </a:rPr>
              <a:t>consultazione e prelievo di copie dal fascicolo processuale informatico;</a:t>
            </a:r>
          </a:p>
          <a:p>
            <a:pPr algn="l"/>
            <a:r>
              <a:rPr lang="it-IT" sz="1600" dirty="0" smtClean="0">
                <a:latin typeface="+mn-lt"/>
              </a:rPr>
              <a:t>assegnazione dei ricorsi;</a:t>
            </a:r>
          </a:p>
          <a:p>
            <a:pPr algn="l"/>
            <a:r>
              <a:rPr lang="it-IT" sz="1600" dirty="0" smtClean="0">
                <a:latin typeface="+mn-lt"/>
              </a:rPr>
              <a:t>accesso dei soggetti abilitati;</a:t>
            </a:r>
          </a:p>
          <a:p>
            <a:pPr algn="l"/>
            <a:r>
              <a:rPr lang="it-IT" sz="1600" dirty="0" smtClean="0">
                <a:latin typeface="+mn-lt"/>
              </a:rPr>
              <a:t>redazione e deposito delle sentenze, dei decreti e delle ordinanze;</a:t>
            </a:r>
          </a:p>
          <a:p>
            <a:pPr algn="l"/>
            <a:r>
              <a:rPr lang="it-IT" sz="1600" dirty="0" smtClean="0">
                <a:latin typeface="+mn-lt"/>
              </a:rPr>
              <a:t>archiviazione e conservazione degli atti processuali informatici.</a:t>
            </a: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15</a:t>
            </a:fld>
            <a:endParaRPr lang="it-IT"/>
          </a:p>
        </p:txBody>
      </p:sp>
    </p:spTree>
    <p:extLst>
      <p:ext uri="{BB962C8B-B14F-4D97-AF65-F5344CB8AC3E}">
        <p14:creationId xmlns:p14="http://schemas.microsoft.com/office/powerpoint/2010/main" val="2639056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1371600" y="836712"/>
            <a:ext cx="6400800" cy="5328592"/>
          </a:xfrm>
        </p:spPr>
        <p:txBody>
          <a:bodyPr>
            <a:normAutofit/>
          </a:bodyPr>
          <a:lstStyle/>
          <a:p>
            <a:r>
              <a:rPr lang="it-IT" sz="1600" b="1" dirty="0" smtClean="0">
                <a:latin typeface="+mn-lt"/>
              </a:rPr>
              <a:t>1) Il processo Telematico Tributario - cenni e fonti</a:t>
            </a:r>
          </a:p>
          <a:p>
            <a:pPr algn="l"/>
            <a:endParaRPr lang="it-IT" sz="1600" dirty="0" smtClean="0">
              <a:latin typeface="+mn-lt"/>
            </a:endParaRPr>
          </a:p>
          <a:p>
            <a:pPr algn="l"/>
            <a:r>
              <a:rPr lang="it-IT" sz="1600" dirty="0" smtClean="0">
                <a:latin typeface="+mn-lt"/>
              </a:rPr>
              <a:t>L’articolo 20, comma 1, del regolamento ha stabilito, altresì, che le disposizioni ivi presenti si applicano ai ricorsi notificati a partire dal primo giorno del mese successivo al decorso del termine di novanta giorni dalla data di pubblicazione in Gazzetta Ufficiale del primo decreto previsto dall'articolo 3, comma 3, e depositati presso le Commissioni tributarie individuate con il medesimo decreto. </a:t>
            </a:r>
          </a:p>
          <a:p>
            <a:pPr algn="l"/>
            <a:endParaRPr lang="it-IT" sz="1600" dirty="0">
              <a:latin typeface="+mn-lt"/>
            </a:endParaRPr>
          </a:p>
          <a:p>
            <a:pPr algn="l"/>
            <a:r>
              <a:rPr lang="it-IT" sz="1600" dirty="0" smtClean="0">
                <a:latin typeface="+mn-lt"/>
              </a:rPr>
              <a:t>Il Direttore Generale delle Finanze con decreto del 4 agosto 2015 (di seguito “allegato tecnico”), pubblicato nella G.U. del 10 agosto 2015, numero 184, ha attuato le disposizioni contenute negli articoli 3, comma 3, e 20, comma 1, del regolamento.</a:t>
            </a: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16</a:t>
            </a:fld>
            <a:endParaRPr lang="it-IT"/>
          </a:p>
        </p:txBody>
      </p:sp>
    </p:spTree>
    <p:extLst>
      <p:ext uri="{BB962C8B-B14F-4D97-AF65-F5344CB8AC3E}">
        <p14:creationId xmlns:p14="http://schemas.microsoft.com/office/powerpoint/2010/main" val="12756456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1115616" y="836712"/>
            <a:ext cx="7128792" cy="4752528"/>
          </a:xfrm>
        </p:spPr>
        <p:txBody>
          <a:bodyPr>
            <a:normAutofit fontScale="92500" lnSpcReduction="10000"/>
          </a:bodyPr>
          <a:lstStyle/>
          <a:p>
            <a:r>
              <a:rPr lang="it-IT" sz="1600" b="1" dirty="0" smtClean="0">
                <a:latin typeface="+mn-lt"/>
              </a:rPr>
              <a:t>1) Il processo Telematico Tributario - cenni e fonti</a:t>
            </a:r>
          </a:p>
          <a:p>
            <a:pPr algn="l"/>
            <a:endParaRPr lang="it-IT" sz="1600" dirty="0" smtClean="0">
              <a:latin typeface="+mn-lt"/>
            </a:endParaRPr>
          </a:p>
          <a:p>
            <a:pPr algn="l"/>
            <a:endParaRPr lang="it-IT" sz="1600" dirty="0" smtClean="0">
              <a:latin typeface="+mn-lt"/>
            </a:endParaRPr>
          </a:p>
          <a:p>
            <a:pPr algn="l"/>
            <a:r>
              <a:rPr lang="it-IT" sz="1600" dirty="0" smtClean="0">
                <a:latin typeface="+mn-lt"/>
              </a:rPr>
              <a:t>Inoltre, ulteriori disposizioni in materia di processo tributario telematico sono state introdotte dall’articolo 9 del decreto legislativo 24 settembre 2015, n. 156, (pubblicato in G.U. n. 233 del 7 ottobre 2015), che ha apportato talune modifiche alla disciplina del decreto legislativo 31 dicembre 1992, n. 546, con decorrenza 1° gennaio 2016. </a:t>
            </a:r>
          </a:p>
          <a:p>
            <a:pPr algn="l"/>
            <a:endParaRPr lang="it-IT" sz="1600" dirty="0" smtClean="0">
              <a:latin typeface="+mn-lt"/>
            </a:endParaRPr>
          </a:p>
          <a:p>
            <a:pPr algn="l"/>
            <a:r>
              <a:rPr lang="it-IT" sz="1600" dirty="0" smtClean="0">
                <a:latin typeface="+mn-lt"/>
              </a:rPr>
              <a:t>In particolare, il legislatore è intervenuto con l’articolo 9, comma 1, lettera h), del </a:t>
            </a:r>
            <a:r>
              <a:rPr lang="it-IT" sz="1600" dirty="0" err="1" smtClean="0">
                <a:latin typeface="+mn-lt"/>
              </a:rPr>
              <a:t>D.Lgs.</a:t>
            </a:r>
            <a:r>
              <a:rPr lang="it-IT" sz="1600" dirty="0">
                <a:latin typeface="+mn-lt"/>
              </a:rPr>
              <a:t> </a:t>
            </a:r>
            <a:r>
              <a:rPr lang="it-IT" sz="1600" dirty="0" smtClean="0">
                <a:latin typeface="+mn-lt"/>
              </a:rPr>
              <a:t>n. 156/2015, inserendo il nuovo articolo 16-bis del </a:t>
            </a:r>
            <a:r>
              <a:rPr lang="it-IT" sz="1600" dirty="0" err="1" smtClean="0">
                <a:latin typeface="+mn-lt"/>
              </a:rPr>
              <a:t>D.Lgs.</a:t>
            </a:r>
            <a:r>
              <a:rPr lang="it-IT" sz="1600" dirty="0" smtClean="0">
                <a:latin typeface="+mn-lt"/>
              </a:rPr>
              <a:t> n. 546/1992, che disciplina compiutamente le comunicazioni, i depositi e le notificazioni per via telematica. </a:t>
            </a:r>
          </a:p>
          <a:p>
            <a:pPr algn="l"/>
            <a:endParaRPr lang="it-IT" sz="1600" dirty="0" smtClean="0">
              <a:latin typeface="+mn-lt"/>
            </a:endParaRPr>
          </a:p>
          <a:p>
            <a:pPr algn="l"/>
            <a:r>
              <a:rPr lang="it-IT" sz="1600" dirty="0" smtClean="0">
                <a:latin typeface="+mn-lt"/>
              </a:rPr>
              <a:t>In tale ambito, le parti processuali possono provvedere alla notificazioni degli atti e al successivo deposito degli stessi in via telematica presso la competente Commissione tributaria secondo le disposizioni contenute nel regolamento n. 163/ 2013, e dei successivi decreti di attuazione. </a:t>
            </a:r>
          </a:p>
          <a:p>
            <a:pPr algn="l"/>
            <a:endParaRPr lang="it-IT" sz="1600" dirty="0" smtClean="0">
              <a:latin typeface="+mn-lt"/>
            </a:endParaRPr>
          </a:p>
          <a:p>
            <a:pPr algn="l"/>
            <a:r>
              <a:rPr lang="it-IT" sz="1600" dirty="0" smtClean="0">
                <a:latin typeface="+mn-lt"/>
              </a:rPr>
              <a:t>La medesima modalità telematica è consentita al resistente per il deposito delle controdeduzioni e degli atti successivi.</a:t>
            </a: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17</a:t>
            </a:fld>
            <a:endParaRPr lang="it-IT"/>
          </a:p>
        </p:txBody>
      </p:sp>
    </p:spTree>
    <p:extLst>
      <p:ext uri="{BB962C8B-B14F-4D97-AF65-F5344CB8AC3E}">
        <p14:creationId xmlns:p14="http://schemas.microsoft.com/office/powerpoint/2010/main" val="36353852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b="1" dirty="0" smtClean="0">
                <a:latin typeface="+mn-lt"/>
              </a:rPr>
              <a:t>2) Utilizzo della PEC nel Processo Tributario Telematico</a:t>
            </a:r>
          </a:p>
          <a:p>
            <a:pPr algn="l"/>
            <a:endParaRPr lang="it-IT" sz="1600" b="1" dirty="0">
              <a:latin typeface="+mn-lt"/>
            </a:endParaRPr>
          </a:p>
          <a:p>
            <a:pPr algn="l"/>
            <a:r>
              <a:rPr lang="it-IT" sz="1600" dirty="0" smtClean="0">
                <a:latin typeface="+mn-lt"/>
              </a:rPr>
              <a:t>Questo argomento è afferente alla modalità di presentazione del ricorso. Il ricorso deve essere proposto a pena di inammissibilità, entro 60 giorni dalla data di notificazione dell'atto impugnato da parte dell'ente impositore stesso. Il ricorso contro il rifiuto tacito della restituzione può invece essere proposto dopo 90 giorni dalla domanda di restituzione. (art. 21 </a:t>
            </a:r>
            <a:r>
              <a:rPr lang="it-IT" sz="1600" dirty="0" err="1" smtClean="0">
                <a:latin typeface="+mn-lt"/>
              </a:rPr>
              <a:t>D.Lgs.</a:t>
            </a:r>
            <a:r>
              <a:rPr lang="it-IT" sz="1600" dirty="0" smtClean="0">
                <a:latin typeface="+mn-lt"/>
              </a:rPr>
              <a:t> n° 546/92). </a:t>
            </a:r>
            <a:endParaRPr lang="it-IT" sz="1600" b="1" dirty="0" smtClean="0">
              <a:latin typeface="+mn-lt"/>
            </a:endParaRPr>
          </a:p>
          <a:p>
            <a:pPr algn="l"/>
            <a:endParaRPr lang="it-IT" sz="1600" b="1" dirty="0" smtClean="0">
              <a:latin typeface="+mn-lt"/>
            </a:endParaRPr>
          </a:p>
          <a:p>
            <a:endParaRPr lang="it-IT" sz="1600" b="1" dirty="0" smtClean="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18</a:t>
            </a:fld>
            <a:endParaRPr lang="it-IT"/>
          </a:p>
        </p:txBody>
      </p:sp>
    </p:spTree>
    <p:extLst>
      <p:ext uri="{BB962C8B-B14F-4D97-AF65-F5344CB8AC3E}">
        <p14:creationId xmlns:p14="http://schemas.microsoft.com/office/powerpoint/2010/main" val="3715046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b="1" dirty="0" smtClean="0">
                <a:latin typeface="+mn-lt"/>
              </a:rPr>
              <a:t>2) Utilizzo della PEC nel Processo Tributario Telematico</a:t>
            </a:r>
          </a:p>
          <a:p>
            <a:pPr algn="l"/>
            <a:endParaRPr lang="it-IT" sz="1600" b="1" dirty="0">
              <a:latin typeface="+mn-lt"/>
            </a:endParaRPr>
          </a:p>
          <a:p>
            <a:pPr algn="l"/>
            <a:r>
              <a:rPr lang="it-IT" sz="1600" dirty="0" smtClean="0">
                <a:latin typeface="+mn-lt"/>
              </a:rPr>
              <a:t>La notifica del ricorso all'ente impositore da parte del ricorrente deve avvenire secondo una delle seguenti modalità (art. 16, commi 2 e 3, e art. 16 bis </a:t>
            </a:r>
            <a:r>
              <a:rPr lang="it-IT" sz="1600" dirty="0" err="1" smtClean="0">
                <a:latin typeface="+mn-lt"/>
              </a:rPr>
              <a:t>D.Lgs.</a:t>
            </a:r>
            <a:r>
              <a:rPr lang="it-IT" sz="1600" dirty="0" smtClean="0">
                <a:latin typeface="+mn-lt"/>
              </a:rPr>
              <a:t> n° 546/92):</a:t>
            </a:r>
          </a:p>
          <a:p>
            <a:pPr algn="l"/>
            <a:r>
              <a:rPr lang="it-IT" sz="1600" dirty="0" smtClean="0">
                <a:latin typeface="+mn-lt"/>
              </a:rPr>
              <a:t>notifica a mezzo ufficiale giudiziario (art. 137  </a:t>
            </a:r>
            <a:r>
              <a:rPr lang="it-IT" sz="1600" dirty="0" err="1" smtClean="0">
                <a:latin typeface="+mn-lt"/>
              </a:rPr>
              <a:t>c.p.c.</a:t>
            </a:r>
            <a:r>
              <a:rPr lang="it-IT" sz="1600" dirty="0" smtClean="0">
                <a:latin typeface="+mn-lt"/>
              </a:rPr>
              <a:t>);</a:t>
            </a:r>
          </a:p>
          <a:p>
            <a:pPr algn="l"/>
            <a:r>
              <a:rPr lang="it-IT" sz="1600" dirty="0" smtClean="0">
                <a:latin typeface="+mn-lt"/>
              </a:rPr>
              <a:t>consegna diretta da parte del ricorrente all'ufficio impositore, che ne rilascia ricevuta;</a:t>
            </a:r>
          </a:p>
          <a:p>
            <a:pPr algn="l"/>
            <a:r>
              <a:rPr lang="it-IT" sz="1600" dirty="0" smtClean="0">
                <a:latin typeface="+mn-lt"/>
              </a:rPr>
              <a:t>spedizione postale, in plico raccomandato senza busta con avviso di ricevimento, all'ente impositore che ha emanato l'atto.</a:t>
            </a:r>
          </a:p>
          <a:p>
            <a:pPr algn="l"/>
            <a:r>
              <a:rPr lang="it-IT" sz="1600" dirty="0" smtClean="0">
                <a:latin typeface="+mn-lt"/>
              </a:rPr>
              <a:t> </a:t>
            </a:r>
            <a:endParaRPr lang="it-IT" sz="1600" b="1" dirty="0" smtClean="0">
              <a:latin typeface="+mn-lt"/>
            </a:endParaRPr>
          </a:p>
          <a:p>
            <a:pPr algn="l"/>
            <a:endParaRPr lang="it-IT" sz="1600" b="1" dirty="0" smtClean="0">
              <a:latin typeface="+mn-lt"/>
            </a:endParaRPr>
          </a:p>
          <a:p>
            <a:endParaRPr lang="it-IT" sz="1600" b="1" dirty="0" smtClean="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19</a:t>
            </a:fld>
            <a:endParaRPr lang="it-IT"/>
          </a:p>
        </p:txBody>
      </p:sp>
    </p:spTree>
    <p:extLst>
      <p:ext uri="{BB962C8B-B14F-4D97-AF65-F5344CB8AC3E}">
        <p14:creationId xmlns:p14="http://schemas.microsoft.com/office/powerpoint/2010/main" val="606728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6"/>
            <a:ext cx="7772400" cy="1470025"/>
          </a:xfrm>
        </p:spPr>
        <p:txBody>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1371600" y="1412776"/>
            <a:ext cx="6400800" cy="4226024"/>
          </a:xfrm>
        </p:spPr>
        <p:txBody>
          <a:bodyPr>
            <a:noAutofit/>
          </a:bodyPr>
          <a:lstStyle/>
          <a:p>
            <a:pPr algn="l"/>
            <a:r>
              <a:rPr lang="it-IT" sz="1600" dirty="0" smtClean="0">
                <a:latin typeface="+mn-lt"/>
              </a:rPr>
              <a:t>Breve presentazione del Relatore</a:t>
            </a:r>
          </a:p>
          <a:p>
            <a:pPr algn="l"/>
            <a:r>
              <a:rPr lang="it-IT" sz="1600" dirty="0" smtClean="0">
                <a:latin typeface="+mn-lt"/>
              </a:rPr>
              <a:t>Nome: Augelli Candido Renato</a:t>
            </a:r>
          </a:p>
          <a:p>
            <a:pPr algn="l"/>
            <a:r>
              <a:rPr lang="it-IT" sz="1600" dirty="0" smtClean="0">
                <a:latin typeface="+mn-lt"/>
              </a:rPr>
              <a:t>Ruolo istituzionale attuale: Direttore CTP di Vicenza</a:t>
            </a:r>
          </a:p>
          <a:p>
            <a:pPr algn="l"/>
            <a:r>
              <a:rPr lang="it-IT" sz="1600" dirty="0" smtClean="0">
                <a:latin typeface="+mn-lt"/>
              </a:rPr>
              <a:t>Già referente dalla Comunicazione Istituzionale Interna ed esterna per il Veneto e il Trentino Alto Adige dell’Agenzia del Territorio, CTU del Tribunale di Vicenza, Analista di Sistema, Architetto Pianificatore, Giornalista Pubblicista.</a:t>
            </a:r>
          </a:p>
          <a:p>
            <a:pPr algn="l"/>
            <a:r>
              <a:rPr lang="it-IT" sz="1600" dirty="0" smtClean="0">
                <a:latin typeface="+mn-lt"/>
              </a:rPr>
              <a:t>Già referente del Contenzioso Tributario dell’Ufficio Provinciale di Vicenza dell’Agenzia del Territorio</a:t>
            </a:r>
          </a:p>
          <a:p>
            <a:pPr algn="l"/>
            <a:r>
              <a:rPr lang="it-IT" sz="1600" dirty="0" smtClean="0">
                <a:latin typeface="+mn-lt"/>
              </a:rPr>
              <a:t>Già referente del Front Office Catastale dell’Agenzia delle Entrate-Territorio UPVI</a:t>
            </a:r>
          </a:p>
          <a:p>
            <a:pPr algn="l"/>
            <a:r>
              <a:rPr lang="it-IT" sz="1600" dirty="0" smtClean="0">
                <a:latin typeface="+mn-lt"/>
              </a:rPr>
              <a:t>Docente della Scuola Superiore della Pubblica Amministrazione del Ministero dell’Economia e Finanze «Elio Vanoni» </a:t>
            </a:r>
          </a:p>
          <a:p>
            <a:pPr algn="l"/>
            <a:r>
              <a:rPr lang="it-IT" sz="1600" dirty="0" err="1" smtClean="0">
                <a:latin typeface="+mn-lt"/>
              </a:rPr>
              <a:t>Email:candidorenato.augelli@mef.gov.it</a:t>
            </a:r>
            <a:endParaRPr lang="it-IT" sz="1600" dirty="0" smtClean="0">
              <a:latin typeface="+mn-lt"/>
            </a:endParaRPr>
          </a:p>
          <a:p>
            <a:endParaRPr lang="it-IT" sz="1600" dirty="0" smtClean="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2</a:t>
            </a:fld>
            <a:endParaRPr lang="it-IT"/>
          </a:p>
        </p:txBody>
      </p:sp>
    </p:spTree>
    <p:extLst>
      <p:ext uri="{BB962C8B-B14F-4D97-AF65-F5344CB8AC3E}">
        <p14:creationId xmlns:p14="http://schemas.microsoft.com/office/powerpoint/2010/main" val="40263028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b="1" dirty="0" smtClean="0">
                <a:latin typeface="+mn-lt"/>
              </a:rPr>
              <a:t>2) Utilizzo della PEC nel Processo Tributario Telematico</a:t>
            </a:r>
          </a:p>
          <a:p>
            <a:pPr algn="l"/>
            <a:endParaRPr lang="it-IT" sz="1600" b="1" dirty="0">
              <a:latin typeface="+mn-lt"/>
            </a:endParaRPr>
          </a:p>
          <a:p>
            <a:pPr algn="l"/>
            <a:r>
              <a:rPr lang="it-IT" sz="1600" dirty="0" smtClean="0">
                <a:latin typeface="+mn-lt"/>
              </a:rPr>
              <a:t>a partire dal 1° gennaio 2016 le notifiche tra le parti possono avvenire in via telematica secondo le disposizioni contenute nel regolamento sul processo tributario telematico (D.M. del 23 dicembre 2013, n° 163). </a:t>
            </a:r>
          </a:p>
          <a:p>
            <a:pPr algn="l"/>
            <a:r>
              <a:rPr lang="it-IT" sz="1600" dirty="0" smtClean="0">
                <a:latin typeface="+mn-lt"/>
              </a:rPr>
              <a:t>L'indicazione dell'indirizzo di PEC ha valore di elezione di domicilio a tutti gli effetti (art. 16 bis, c.4 </a:t>
            </a:r>
            <a:r>
              <a:rPr lang="it-IT" sz="1600" dirty="0" err="1" smtClean="0">
                <a:latin typeface="+mn-lt"/>
              </a:rPr>
              <a:t>D.Lgs.</a:t>
            </a:r>
            <a:r>
              <a:rPr lang="it-IT" sz="1600" dirty="0" smtClean="0">
                <a:latin typeface="+mn-lt"/>
              </a:rPr>
              <a:t> n° 546/92). In merito però si precisa che tale sistema di notificazione, comunque facoltativo (alternativo alla modalità ordinaria), è ammesso, per ora soltanto nelle regioni dove è stato avviato il processo tributario telematico. </a:t>
            </a:r>
            <a:endParaRPr lang="it-IT" sz="1600" b="1" dirty="0" smtClean="0">
              <a:latin typeface="+mn-lt"/>
            </a:endParaRPr>
          </a:p>
          <a:p>
            <a:endParaRPr lang="it-IT" sz="1600" b="1" dirty="0" smtClean="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20</a:t>
            </a:fld>
            <a:endParaRPr lang="it-IT"/>
          </a:p>
        </p:txBody>
      </p:sp>
    </p:spTree>
    <p:extLst>
      <p:ext uri="{BB962C8B-B14F-4D97-AF65-F5344CB8AC3E}">
        <p14:creationId xmlns:p14="http://schemas.microsoft.com/office/powerpoint/2010/main" val="38076558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b="1" dirty="0" smtClean="0">
                <a:latin typeface="+mn-lt"/>
              </a:rPr>
              <a:t>2) Utilizzo della PEC nel Processo Tributario Telematico</a:t>
            </a:r>
          </a:p>
          <a:p>
            <a:pPr algn="l"/>
            <a:endParaRPr lang="it-IT" sz="1600" b="1" dirty="0">
              <a:latin typeface="+mn-lt"/>
            </a:endParaRPr>
          </a:p>
          <a:p>
            <a:pPr algn="l"/>
            <a:r>
              <a:rPr lang="it-IT" sz="1600" dirty="0" smtClean="0">
                <a:latin typeface="+mn-lt"/>
              </a:rPr>
              <a:t>Ai fini della notifica del ricorso o dell’appello, il nuovo art. 16–bis, comma 3 del D. </a:t>
            </a:r>
            <a:r>
              <a:rPr lang="it-IT" sz="1600" dirty="0" err="1" smtClean="0">
                <a:latin typeface="+mn-lt"/>
              </a:rPr>
              <a:t>Lgs</a:t>
            </a:r>
            <a:r>
              <a:rPr lang="it-IT" sz="1600" dirty="0" smtClean="0">
                <a:latin typeface="+mn-lt"/>
              </a:rPr>
              <a:t>. 546/1992, dispone che questa avvenga all’indirizzo di posta elettronica certificata e più precisamente:</a:t>
            </a:r>
          </a:p>
          <a:p>
            <a:pPr algn="l"/>
            <a:endParaRPr lang="it-IT" sz="1600" dirty="0" smtClean="0">
              <a:latin typeface="+mn-lt"/>
            </a:endParaRPr>
          </a:p>
          <a:p>
            <a:pPr algn="l"/>
            <a:r>
              <a:rPr lang="it-IT" sz="1600" dirty="0" smtClean="0">
                <a:latin typeface="+mn-lt"/>
              </a:rPr>
              <a:t>· per i professionisti iscritti in albi od elenchi, deve essere quello comunicato ai rispettivi ordini e collegi;</a:t>
            </a:r>
          </a:p>
          <a:p>
            <a:pPr algn="l"/>
            <a:endParaRPr lang="it-IT" sz="1600" dirty="0" smtClean="0">
              <a:latin typeface="+mn-lt"/>
            </a:endParaRPr>
          </a:p>
          <a:p>
            <a:pPr algn="l"/>
            <a:r>
              <a:rPr lang="it-IT" sz="1600" dirty="0" smtClean="0">
                <a:latin typeface="+mn-lt"/>
              </a:rPr>
              <a:t>· per i difensori abilitati all’assistenza tecnica dinanzi alle Commissioni tributarie deve coincidere con quello rilasciato da un gestore in conformità alla normativa vigente;</a:t>
            </a:r>
          </a:p>
          <a:p>
            <a:pPr algn="l"/>
            <a:endParaRPr lang="it-IT" sz="1600" dirty="0" smtClean="0">
              <a:latin typeface="+mn-lt"/>
            </a:endParaRPr>
          </a:p>
          <a:p>
            <a:pPr algn="l"/>
            <a:r>
              <a:rPr lang="it-IT" sz="1600" dirty="0" smtClean="0">
                <a:latin typeface="+mn-lt"/>
              </a:rPr>
              <a:t>· per le società e le imprese individuali iscritte nel registro delle imprese, deve coincidere con quello comunicato al momento dell’iscrizione, pubblicato nell’INI-PEC;</a:t>
            </a:r>
          </a:p>
          <a:p>
            <a:pPr algn="l"/>
            <a:endParaRPr lang="it-IT" sz="1600" dirty="0" smtClean="0">
              <a:latin typeface="+mn-lt"/>
            </a:endParaRPr>
          </a:p>
          <a:p>
            <a:pPr algn="l"/>
            <a:r>
              <a:rPr lang="it-IT" sz="1600" dirty="0" smtClean="0">
                <a:latin typeface="+mn-lt"/>
              </a:rPr>
              <a:t>· per gli enti impositori è quello pubblicato nell’IPA.</a:t>
            </a:r>
            <a:endParaRPr lang="it-IT" sz="1600" b="1" dirty="0" smtClean="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21</a:t>
            </a:fld>
            <a:endParaRPr lang="it-IT"/>
          </a:p>
        </p:txBody>
      </p:sp>
    </p:spTree>
    <p:extLst>
      <p:ext uri="{BB962C8B-B14F-4D97-AF65-F5344CB8AC3E}">
        <p14:creationId xmlns:p14="http://schemas.microsoft.com/office/powerpoint/2010/main" val="2262516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b="1" dirty="0" smtClean="0">
                <a:latin typeface="+mn-lt"/>
              </a:rPr>
              <a:t>2) Utilizzo della PEC nel Processo Tributario Telematico</a:t>
            </a:r>
          </a:p>
          <a:p>
            <a:pPr algn="l"/>
            <a:r>
              <a:rPr lang="it-IT" sz="1600" b="1" dirty="0" smtClean="0">
                <a:latin typeface="+mn-lt"/>
              </a:rPr>
              <a:t>INIPEC - https://www.inipec.gov.it/</a:t>
            </a:r>
            <a:endParaRPr lang="it-IT" sz="1600" b="1" dirty="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22</a:t>
            </a:fld>
            <a:endParaRPr lang="it-IT"/>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5422" y="1772816"/>
            <a:ext cx="5328592" cy="4515667"/>
          </a:xfrm>
          <a:prstGeom prst="rect">
            <a:avLst/>
          </a:prstGeom>
        </p:spPr>
      </p:pic>
    </p:spTree>
    <p:extLst>
      <p:ext uri="{BB962C8B-B14F-4D97-AF65-F5344CB8AC3E}">
        <p14:creationId xmlns:p14="http://schemas.microsoft.com/office/powerpoint/2010/main" val="42580346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b="1" dirty="0" smtClean="0">
                <a:latin typeface="+mn-lt"/>
              </a:rPr>
              <a:t>2) Utilizzo della PEC nel Processo Tributario Telematico</a:t>
            </a:r>
          </a:p>
          <a:p>
            <a:pPr algn="l"/>
            <a:r>
              <a:rPr lang="it-IT" sz="1600" b="1" dirty="0" smtClean="0">
                <a:latin typeface="+mn-lt"/>
              </a:rPr>
              <a:t>IPA - http://www.indicepa.gov.it</a:t>
            </a:r>
            <a:endParaRPr lang="it-IT" sz="1600" b="1" dirty="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23</a:t>
            </a:fld>
            <a:endParaRPr lang="it-IT"/>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1757801"/>
            <a:ext cx="6264696" cy="4502005"/>
          </a:xfrm>
          <a:prstGeom prst="rect">
            <a:avLst/>
          </a:prstGeom>
        </p:spPr>
      </p:pic>
    </p:spTree>
    <p:extLst>
      <p:ext uri="{BB962C8B-B14F-4D97-AF65-F5344CB8AC3E}">
        <p14:creationId xmlns:p14="http://schemas.microsoft.com/office/powerpoint/2010/main" val="36727315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b="1" dirty="0" smtClean="0">
                <a:latin typeface="+mn-lt"/>
              </a:rPr>
              <a:t>2) Utilizzo della PEC nel Processo Tributario Telematico</a:t>
            </a:r>
          </a:p>
          <a:p>
            <a:pPr algn="l"/>
            <a:endParaRPr lang="it-IT" sz="1600" dirty="0" smtClean="0">
              <a:latin typeface="+mn-lt"/>
            </a:endParaRPr>
          </a:p>
          <a:p>
            <a:pPr algn="l"/>
            <a:r>
              <a:rPr lang="it-IT" sz="1600" b="1" dirty="0" smtClean="0">
                <a:latin typeface="+mn-lt"/>
              </a:rPr>
              <a:t>Riassunto per notifica </a:t>
            </a:r>
            <a:r>
              <a:rPr lang="it-IT" sz="1600" b="1" dirty="0">
                <a:latin typeface="+mn-lt"/>
              </a:rPr>
              <a:t>all’Ente impositore</a:t>
            </a:r>
          </a:p>
          <a:p>
            <a:pPr algn="l"/>
            <a:r>
              <a:rPr lang="it-IT" sz="1600" dirty="0">
                <a:latin typeface="+mn-lt"/>
              </a:rPr>
              <a:t>La notifica a mezzo PEC all’Ente impositore è il </a:t>
            </a:r>
            <a:r>
              <a:rPr lang="it-IT" sz="1600" dirty="0" smtClean="0">
                <a:latin typeface="+mn-lt"/>
              </a:rPr>
              <a:t>presupposto per </a:t>
            </a:r>
            <a:r>
              <a:rPr lang="it-IT" sz="1600" dirty="0">
                <a:latin typeface="+mn-lt"/>
              </a:rPr>
              <a:t>il deposito telematico in Commissione</a:t>
            </a:r>
            <a:r>
              <a:rPr lang="it-IT" sz="1600" dirty="0" smtClean="0">
                <a:latin typeface="+mn-lt"/>
              </a:rPr>
              <a:t>.</a:t>
            </a:r>
          </a:p>
          <a:p>
            <a:pPr algn="l"/>
            <a:endParaRPr lang="it-IT" sz="1600" dirty="0">
              <a:latin typeface="+mn-lt"/>
            </a:endParaRPr>
          </a:p>
          <a:p>
            <a:pPr algn="l"/>
            <a:r>
              <a:rPr lang="it-IT" sz="1600" dirty="0">
                <a:latin typeface="+mn-lt"/>
              </a:rPr>
              <a:t>A tal fine, qualora la PEC non sia indicata nell’atto che </a:t>
            </a:r>
            <a:r>
              <a:rPr lang="it-IT" sz="1600" dirty="0" smtClean="0">
                <a:latin typeface="+mn-lt"/>
              </a:rPr>
              <a:t>si vuole </a:t>
            </a:r>
            <a:r>
              <a:rPr lang="it-IT" sz="1600" dirty="0">
                <a:latin typeface="+mn-lt"/>
              </a:rPr>
              <a:t>contestare, si possono utilizzare le PEC elencate su:</a:t>
            </a:r>
          </a:p>
          <a:p>
            <a:pPr algn="l"/>
            <a:endParaRPr lang="it-IT" sz="1600" dirty="0" smtClean="0">
              <a:latin typeface="+mn-lt"/>
            </a:endParaRPr>
          </a:p>
          <a:p>
            <a:pPr algn="l"/>
            <a:r>
              <a:rPr lang="it-IT" sz="1600" dirty="0" smtClean="0">
                <a:latin typeface="+mn-lt"/>
              </a:rPr>
              <a:t>www.indicepa.gov.it </a:t>
            </a:r>
            <a:r>
              <a:rPr lang="it-IT" sz="1600" dirty="0">
                <a:latin typeface="+mn-lt"/>
              </a:rPr>
              <a:t>per la PEC di enti impositori e società </a:t>
            </a:r>
            <a:r>
              <a:rPr lang="it-IT" sz="1600" dirty="0" smtClean="0">
                <a:latin typeface="+mn-lt"/>
              </a:rPr>
              <a:t>di riscossione</a:t>
            </a:r>
            <a:endParaRPr lang="it-IT" sz="1600" dirty="0">
              <a:latin typeface="+mn-lt"/>
            </a:endParaRPr>
          </a:p>
          <a:p>
            <a:pPr algn="l"/>
            <a:endParaRPr lang="it-IT" sz="1600" dirty="0" smtClean="0">
              <a:latin typeface="+mn-lt"/>
            </a:endParaRPr>
          </a:p>
          <a:p>
            <a:pPr algn="l"/>
            <a:r>
              <a:rPr lang="it-IT" sz="1600" dirty="0" smtClean="0">
                <a:latin typeface="+mn-lt"/>
              </a:rPr>
              <a:t>www.inipec.gov.it </a:t>
            </a:r>
            <a:r>
              <a:rPr lang="it-IT" sz="1600" dirty="0">
                <a:latin typeface="+mn-lt"/>
              </a:rPr>
              <a:t>(INI-PEC) per i professionisti e le imprese</a:t>
            </a:r>
          </a:p>
          <a:p>
            <a:pPr algn="l"/>
            <a:endParaRPr lang="it-IT" sz="1600" dirty="0" smtClean="0">
              <a:latin typeface="+mn-lt"/>
            </a:endParaRPr>
          </a:p>
          <a:p>
            <a:pPr algn="l"/>
            <a:r>
              <a:rPr lang="it-IT" sz="1600" dirty="0" smtClean="0">
                <a:latin typeface="+mn-lt"/>
              </a:rPr>
              <a:t>Non </a:t>
            </a:r>
            <a:r>
              <a:rPr lang="it-IT" sz="1600" dirty="0">
                <a:latin typeface="+mn-lt"/>
              </a:rPr>
              <a:t>vi è l’obbligo di reperire gli indirizzi PEC dal </a:t>
            </a:r>
            <a:r>
              <a:rPr lang="it-IT" sz="1600" dirty="0" err="1" smtClean="0">
                <a:latin typeface="+mn-lt"/>
              </a:rPr>
              <a:t>ReGIndE</a:t>
            </a:r>
            <a:r>
              <a:rPr lang="it-IT" sz="1600" dirty="0" smtClean="0">
                <a:latin typeface="+mn-lt"/>
              </a:rPr>
              <a:t> gestito </a:t>
            </a:r>
            <a:r>
              <a:rPr lang="it-IT" sz="1600" dirty="0">
                <a:latin typeface="+mn-lt"/>
              </a:rPr>
              <a:t>dal Ministero della Giustizia.</a:t>
            </a:r>
            <a:endParaRPr lang="it-IT" sz="1600" dirty="0" smtClean="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24</a:t>
            </a:fld>
            <a:endParaRPr lang="it-IT"/>
          </a:p>
        </p:txBody>
      </p:sp>
    </p:spTree>
    <p:extLst>
      <p:ext uri="{BB962C8B-B14F-4D97-AF65-F5344CB8AC3E}">
        <p14:creationId xmlns:p14="http://schemas.microsoft.com/office/powerpoint/2010/main" val="10290918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b="1" dirty="0" smtClean="0">
                <a:latin typeface="+mn-lt"/>
              </a:rPr>
              <a:t>2) Utilizzo della PEC nel Processo Tributario Telematico</a:t>
            </a:r>
          </a:p>
          <a:p>
            <a:pPr algn="l"/>
            <a:endParaRPr lang="it-IT" sz="1600" dirty="0" smtClean="0">
              <a:latin typeface="+mn-lt"/>
            </a:endParaRPr>
          </a:p>
          <a:p>
            <a:pPr algn="l"/>
            <a:r>
              <a:rPr lang="it-IT" sz="1600" dirty="0" smtClean="0">
                <a:latin typeface="+mn-lt"/>
              </a:rPr>
              <a:t>E’ opportuno suggerire una particolare cautela quando si deve fare riferimento all’adozione della PEC.  Nell’ufficio la PEC è solitamente una sola e quindi  è difficile sbagliare, tuttavia è opportuno che si tenga conto che in uffici la cui struttura è particolarmente articolata, l’aspetto legale potrebbe essere anche seguito da più aree </a:t>
            </a:r>
            <a:r>
              <a:rPr lang="it-IT" sz="1600" dirty="0" smtClean="0">
                <a:latin typeface="+mn-lt"/>
              </a:rPr>
              <a:t>. In </a:t>
            </a:r>
            <a:r>
              <a:rPr lang="it-IT" sz="1600" dirty="0" smtClean="0">
                <a:latin typeface="+mn-lt"/>
              </a:rPr>
              <a:t>tal caso è utile fare attenzione alla PEC di riferimento. Un altro importante dettaglio riguarda il modo con cui i contribuenti anche attraverso il proprio difensore, mediante PEC attivano il ricorso. Se il ricorso viene attivato mediante  PEC (quindi mediante lo strumento telematico), quest’ultimo (stesso identico in copia cartacea) non deve essere poi recepito successivamente  anche in modo cartaceo-analogico. Ciò comporterebbe la protocollazione doppia del medesimo documento, magari da un impiegato addetto alla ricezione-protocollazione che non è al corrente del fatto che il medesimo documento è arrivato in momento antecedete attraverso PEC.</a:t>
            </a:r>
            <a:endParaRPr lang="it-IT" sz="1600" dirty="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25</a:t>
            </a:fld>
            <a:endParaRPr lang="it-IT"/>
          </a:p>
        </p:txBody>
      </p:sp>
    </p:spTree>
    <p:extLst>
      <p:ext uri="{BB962C8B-B14F-4D97-AF65-F5344CB8AC3E}">
        <p14:creationId xmlns:p14="http://schemas.microsoft.com/office/powerpoint/2010/main" val="8237903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4824536"/>
          </a:xfrm>
        </p:spPr>
        <p:txBody>
          <a:bodyPr>
            <a:normAutofit/>
          </a:bodyPr>
          <a:lstStyle/>
          <a:p>
            <a:pPr algn="l"/>
            <a:r>
              <a:rPr lang="it-IT" sz="1600" b="1" dirty="0" smtClean="0">
                <a:latin typeface="+mn-lt"/>
              </a:rPr>
              <a:t>2) Utilizzo della PEC nel Processo Tributario Telematico</a:t>
            </a:r>
          </a:p>
          <a:p>
            <a:pPr algn="l"/>
            <a:endParaRPr lang="it-IT" sz="1600" dirty="0" smtClean="0">
              <a:latin typeface="+mn-lt"/>
            </a:endParaRPr>
          </a:p>
          <a:p>
            <a:pPr algn="l"/>
            <a:r>
              <a:rPr lang="it-IT" sz="1600" dirty="0" smtClean="0">
                <a:latin typeface="+mn-lt"/>
              </a:rPr>
              <a:t>E’ opportuno osservare che la PEC viene nel PTT adottata come elemento mediante il quale la piattaforma web del portale di Giustizia Tributaria fa riferimento per le comunicazioni. Perfezionamento delle notifiche</a:t>
            </a:r>
          </a:p>
          <a:p>
            <a:pPr algn="l"/>
            <a:r>
              <a:rPr lang="it-IT" sz="1600" dirty="0" smtClean="0">
                <a:latin typeface="+mn-lt"/>
              </a:rPr>
              <a:t>Anche con riferimento al processo tributario telematico il momento di perfezionamento delle notifiche e delle comunicazioni è differenziato per il mittente ed il destinatario. Ai fini del computo dei termini processuali, la notifica effettuata tramite Pec si intende perfezionata:</a:t>
            </a:r>
          </a:p>
          <a:p>
            <a:pPr algn="l"/>
            <a:r>
              <a:rPr lang="it-IT" sz="1600" dirty="0" smtClean="0">
                <a:latin typeface="+mn-lt"/>
              </a:rPr>
              <a:t>- per il mittente alla data in cui la comunicazione/notificazione è stata inviata al proprio gestore, attestata dalla ricevuta di accettazione;</a:t>
            </a:r>
          </a:p>
          <a:p>
            <a:pPr algn="l"/>
            <a:r>
              <a:rPr lang="it-IT" sz="1600" dirty="0" smtClean="0">
                <a:latin typeface="+mn-lt"/>
              </a:rPr>
              <a:t>- per il destinatario alla data in cui la comunicazione/notificazione è resa disponibile nella propria casella PEC, indicata nel ricorso o nel primo atto difensivo.</a:t>
            </a:r>
            <a:endParaRPr lang="it-IT" sz="1600" dirty="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26</a:t>
            </a:fld>
            <a:endParaRPr lang="it-IT"/>
          </a:p>
        </p:txBody>
      </p:sp>
    </p:spTree>
    <p:extLst>
      <p:ext uri="{BB962C8B-B14F-4D97-AF65-F5344CB8AC3E}">
        <p14:creationId xmlns:p14="http://schemas.microsoft.com/office/powerpoint/2010/main" val="31136638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4824536"/>
          </a:xfrm>
        </p:spPr>
        <p:txBody>
          <a:bodyPr>
            <a:normAutofit/>
          </a:bodyPr>
          <a:lstStyle/>
          <a:p>
            <a:pPr algn="l"/>
            <a:r>
              <a:rPr lang="it-IT" sz="1600" b="1" dirty="0" smtClean="0">
                <a:latin typeface="+mn-lt"/>
              </a:rPr>
              <a:t>2) Utilizzo della PEC nel Processo Tributario Telematico</a:t>
            </a:r>
          </a:p>
          <a:p>
            <a:pPr algn="l"/>
            <a:endParaRPr lang="it-IT" sz="1600" dirty="0" smtClean="0">
              <a:latin typeface="+mn-lt"/>
            </a:endParaRPr>
          </a:p>
          <a:p>
            <a:pPr algn="l"/>
            <a:r>
              <a:rPr lang="it-IT" sz="1600" dirty="0" smtClean="0">
                <a:latin typeface="+mn-lt"/>
              </a:rPr>
              <a:t>In buona sostanza il deposito telematico si intende effettuato al momento in cui il PPT rilascia la ricevuta di accettazione, sempre che i file abbiano superato i controlli previsti. Il soggetto che interagisce con la piattaforma web del Portale di Giustizia Tributaria viene sempre avvisato dal sistema in modo completamente automatizzato attraverso l’invio di un messaggio in casella PEC.</a:t>
            </a:r>
          </a:p>
          <a:p>
            <a:pPr algn="l"/>
            <a:r>
              <a:rPr lang="it-IT" sz="1600" dirty="0" smtClean="0">
                <a:latin typeface="+mn-lt"/>
              </a:rPr>
              <a:t>A seguito del rilascio della citata ricevuta di accettazione, sarà inviata una successiva comunicazione a conferma della validità dell’operazione di deposito che attribuirà l’R.G.R. (numero di registro identificativo del deposito del ricorso in primo grado) o l’R.G.A. (numero di registro identificativo del deposito del ricorso in appello).</a:t>
            </a:r>
            <a:endParaRPr lang="it-IT" sz="1600" dirty="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27</a:t>
            </a:fld>
            <a:endParaRPr lang="it-IT"/>
          </a:p>
        </p:txBody>
      </p:sp>
    </p:spTree>
    <p:extLst>
      <p:ext uri="{BB962C8B-B14F-4D97-AF65-F5344CB8AC3E}">
        <p14:creationId xmlns:p14="http://schemas.microsoft.com/office/powerpoint/2010/main" val="17383868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4824536"/>
          </a:xfrm>
        </p:spPr>
        <p:txBody>
          <a:bodyPr>
            <a:normAutofit/>
          </a:bodyPr>
          <a:lstStyle/>
          <a:p>
            <a:pPr algn="l"/>
            <a:r>
              <a:rPr lang="it-IT" sz="1600" b="1" dirty="0" smtClean="0">
                <a:latin typeface="+mn-lt"/>
              </a:rPr>
              <a:t>2) Utilizzo della PEC nel Processo Tributario Telematico</a:t>
            </a:r>
          </a:p>
          <a:p>
            <a:pPr algn="l"/>
            <a:endParaRPr lang="it-IT" sz="1600" dirty="0" smtClean="0">
              <a:latin typeface="+mn-lt"/>
            </a:endParaRPr>
          </a:p>
          <a:p>
            <a:pPr algn="l"/>
            <a:r>
              <a:rPr lang="it-IT" sz="1600" dirty="0" smtClean="0">
                <a:latin typeface="+mn-lt"/>
              </a:rPr>
              <a:t>E’ utile osservare che le novità legislative relative all’informatizzazione del processo tributario investono anche le modalità di notificazione degli atti di accertamento emessi dall’Amministrazione Finanziaria.</a:t>
            </a:r>
          </a:p>
          <a:p>
            <a:pPr algn="l"/>
            <a:endParaRPr lang="it-IT" sz="1600" dirty="0" smtClean="0">
              <a:latin typeface="+mn-lt"/>
            </a:endParaRPr>
          </a:p>
          <a:p>
            <a:pPr algn="l"/>
            <a:r>
              <a:rPr lang="it-IT" sz="1600" dirty="0" smtClean="0">
                <a:latin typeface="+mn-lt"/>
              </a:rPr>
              <a:t>E’ questa una delle novità più importanti introdotte dal D.L. n. 193/2016 che, attraverso l’art. 7-quater, ha integrato l’art. 60 del D.P.R. n. 600/73 - in tema di notificazione degli atti di accertamento emessi dall’Autorità finanziaria -, che entrerà in vigore a partire dal 1°luglio 2017.</a:t>
            </a:r>
          </a:p>
          <a:p>
            <a:pPr algn="l"/>
            <a:r>
              <a:rPr lang="it-IT" sz="1600" dirty="0" smtClean="0">
                <a:latin typeface="+mn-lt"/>
              </a:rPr>
              <a:t>Con tale norma, il Legislatore ha previsto che la notificazione degli avvisi e degli altri atti che per legge devono essere notificati alle imprese individuali o costituite in forma societaria e ai professionisti iscritti in albi o elenchi istituiti con legge dello Stato, può essere effettuata direttamente dal competente ufficio con le modalità previste dal regolamento di cui al D.P.R. 11 febbraio 2005, n. 68, a mezzo PEC, all’indirizzo del destinatario risultante dall’indice nazionale degli indirizzi di posta elettronica certificata (INI-PEC).</a:t>
            </a:r>
            <a:endParaRPr lang="it-IT" sz="1600" dirty="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28</a:t>
            </a:fld>
            <a:endParaRPr lang="it-IT"/>
          </a:p>
        </p:txBody>
      </p:sp>
    </p:spTree>
    <p:extLst>
      <p:ext uri="{BB962C8B-B14F-4D97-AF65-F5344CB8AC3E}">
        <p14:creationId xmlns:p14="http://schemas.microsoft.com/office/powerpoint/2010/main" val="38819744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4824536"/>
          </a:xfrm>
        </p:spPr>
        <p:txBody>
          <a:bodyPr>
            <a:noAutofit/>
          </a:bodyPr>
          <a:lstStyle/>
          <a:p>
            <a:pPr algn="l"/>
            <a:r>
              <a:rPr lang="it-IT" sz="1600" b="1" dirty="0" smtClean="0">
                <a:latin typeface="+mn-lt"/>
              </a:rPr>
              <a:t>2) Utilizzo della PEC nel Processo Tributario Telematico</a:t>
            </a:r>
          </a:p>
          <a:p>
            <a:pPr algn="l"/>
            <a:endParaRPr lang="it-IT" sz="1600" dirty="0" smtClean="0">
              <a:latin typeface="+mn-lt"/>
            </a:endParaRPr>
          </a:p>
          <a:p>
            <a:pPr algn="l"/>
            <a:r>
              <a:rPr lang="it-IT" sz="1600" dirty="0" smtClean="0">
                <a:latin typeface="+mn-lt"/>
              </a:rPr>
              <a:t>La norma prevede inoltre che, nel caso in cui la casella di posta risulti satura, l’ufficio debba effettuare un secondo tentativo di consegna decorsi almeno 7 giorni dal primo invio.</a:t>
            </a:r>
          </a:p>
          <a:p>
            <a:pPr algn="l"/>
            <a:endParaRPr lang="it-IT" sz="1600" dirty="0" smtClean="0">
              <a:latin typeface="+mn-lt"/>
            </a:endParaRPr>
          </a:p>
          <a:p>
            <a:pPr algn="l"/>
            <a:r>
              <a:rPr lang="it-IT" sz="1600" dirty="0" smtClean="0">
                <a:latin typeface="+mn-lt"/>
              </a:rPr>
              <a:t>Se anche a seguito del secondo tentativo la casella di posta risulti satura o non valida, la notificazione deve essere eseguita mediante deposito telematico dell’atto nell’area riservata del sito internet della società “</a:t>
            </a:r>
            <a:r>
              <a:rPr lang="it-IT" sz="1600" dirty="0" err="1" smtClean="0">
                <a:latin typeface="+mn-lt"/>
              </a:rPr>
              <a:t>InfoCamere</a:t>
            </a:r>
            <a:r>
              <a:rPr lang="it-IT" sz="1600" dirty="0" smtClean="0">
                <a:latin typeface="+mn-lt"/>
              </a:rPr>
              <a:t> </a:t>
            </a:r>
            <a:r>
              <a:rPr lang="it-IT" sz="1600" dirty="0" err="1" smtClean="0">
                <a:latin typeface="+mn-lt"/>
              </a:rPr>
              <a:t>Scpa</a:t>
            </a:r>
            <a:r>
              <a:rPr lang="it-IT" sz="1600" dirty="0" smtClean="0">
                <a:latin typeface="+mn-lt"/>
              </a:rPr>
              <a:t>” e pubblicazione, entro il 2° giorno successivo a quello di deposito, del relativo avviso nello stesso sito per la durata di 15 giorni. L’ufficio inoltre dovrà dare notizia al destinatario dell’avvenuta notificazione dell’atto a mezzo di lettera raccomandata, senza ulteriori adempimenti a proprio carico.</a:t>
            </a:r>
          </a:p>
          <a:p>
            <a:pPr algn="l"/>
            <a:endParaRPr lang="it-IT" sz="1600" dirty="0" smtClean="0">
              <a:latin typeface="+mn-lt"/>
            </a:endParaRPr>
          </a:p>
          <a:p>
            <a:pPr algn="l"/>
            <a:r>
              <a:rPr lang="it-IT" sz="1600" dirty="0" smtClean="0">
                <a:latin typeface="+mn-lt"/>
              </a:rPr>
              <a:t>La nuova disposizione normativa prevede, inoltre, che la notificazione di intende perfezionata per il notificante al momento il cui il suo gestore di casella di posta elettronica certificata gli trasmette la ricevuta di accettazione che certifica l’invio del messaggio.</a:t>
            </a:r>
            <a:endParaRPr lang="it-IT" sz="1600" dirty="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29</a:t>
            </a:fld>
            <a:endParaRPr lang="it-IT"/>
          </a:p>
        </p:txBody>
      </p:sp>
    </p:spTree>
    <p:extLst>
      <p:ext uri="{BB962C8B-B14F-4D97-AF65-F5344CB8AC3E}">
        <p14:creationId xmlns:p14="http://schemas.microsoft.com/office/powerpoint/2010/main" val="1209499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6"/>
            <a:ext cx="7772400" cy="1470025"/>
          </a:xfrm>
        </p:spPr>
        <p:txBody>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1371600" y="1412776"/>
            <a:ext cx="6400800" cy="4226024"/>
          </a:xfrm>
        </p:spPr>
        <p:txBody>
          <a:bodyPr>
            <a:noAutofit/>
          </a:bodyPr>
          <a:lstStyle/>
          <a:p>
            <a:pPr algn="l"/>
            <a:r>
              <a:rPr lang="it-IT" sz="1600" dirty="0" smtClean="0">
                <a:latin typeface="+mn-lt"/>
              </a:rPr>
              <a:t>Breve presentazione dell’incontro</a:t>
            </a:r>
          </a:p>
          <a:p>
            <a:pPr algn="l"/>
            <a:endParaRPr lang="it-IT" sz="1600" dirty="0" smtClean="0">
              <a:latin typeface="+mn-lt"/>
            </a:endParaRPr>
          </a:p>
          <a:p>
            <a:pPr algn="l"/>
            <a:r>
              <a:rPr lang="it-IT" sz="1600" dirty="0" smtClean="0">
                <a:latin typeface="+mn-lt"/>
              </a:rPr>
              <a:t>Nell’ordinaria attività di divulgazione, si è dato seguito alle disposizioni impartite nel dicembre 2016, al riguardo della necessità di dare massima diffusione ai diversi stakeholder delle innovazioni connesse al Processo Tributario Telematico. Questa occasione di incontro, al pari di quelle che sono state effettuate presso altri Uffici, Ordini, Collegi, Albi Professionali è quindi correlata all’attività di divulgazione. </a:t>
            </a:r>
          </a:p>
          <a:p>
            <a:pPr algn="l"/>
            <a:r>
              <a:rPr lang="it-IT" sz="1600" dirty="0" smtClean="0">
                <a:latin typeface="+mn-lt"/>
              </a:rPr>
              <a:t>Si tratta di un incontro di tipo tecnico della durata prevista di </a:t>
            </a:r>
            <a:r>
              <a:rPr lang="it-IT" sz="1600" dirty="0" smtClean="0">
                <a:latin typeface="+mn-lt"/>
              </a:rPr>
              <a:t>30-40</a:t>
            </a:r>
            <a:r>
              <a:rPr lang="it-IT" sz="1600" dirty="0" smtClean="0">
                <a:latin typeface="+mn-lt"/>
              </a:rPr>
              <a:t> </a:t>
            </a:r>
            <a:r>
              <a:rPr lang="it-IT" sz="1600" dirty="0" smtClean="0">
                <a:latin typeface="+mn-lt"/>
              </a:rPr>
              <a:t>minuti, suddiviso in 30 diversi punti, con indicazioni specifiche sul tema. Volutamente non si tratteranno argomenti di ordine meramente normativo, giurisprudenziale, ne aspetti connessi al diritto tributario o processo tributario (che non è cambiato), ma peculiarità di ordine informatico e telematico proprie e argomenti pratici connessi all’applicazione del PTT  </a:t>
            </a:r>
          </a:p>
          <a:p>
            <a:endParaRPr lang="it-IT" sz="1600" dirty="0" smtClean="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3</a:t>
            </a:fld>
            <a:endParaRPr lang="it-IT"/>
          </a:p>
        </p:txBody>
      </p:sp>
    </p:spTree>
    <p:extLst>
      <p:ext uri="{BB962C8B-B14F-4D97-AF65-F5344CB8AC3E}">
        <p14:creationId xmlns:p14="http://schemas.microsoft.com/office/powerpoint/2010/main" val="7928710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fontScale="90000"/>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4824536"/>
          </a:xfrm>
        </p:spPr>
        <p:txBody>
          <a:bodyPr>
            <a:normAutofit/>
          </a:bodyPr>
          <a:lstStyle/>
          <a:p>
            <a:pPr algn="l"/>
            <a:r>
              <a:rPr lang="it-IT" sz="1600" b="1" dirty="0" smtClean="0">
                <a:latin typeface="+mn-lt"/>
              </a:rPr>
              <a:t>2) Utilizzo della PEC nel Processo Tributario Telematico</a:t>
            </a:r>
          </a:p>
          <a:p>
            <a:pPr algn="l"/>
            <a:endParaRPr lang="it-IT" sz="1600" dirty="0" smtClean="0">
              <a:latin typeface="+mn-lt"/>
            </a:endParaRPr>
          </a:p>
          <a:p>
            <a:pPr algn="l"/>
            <a:r>
              <a:rPr lang="it-IT" sz="1600" dirty="0" smtClean="0">
                <a:latin typeface="+mn-lt"/>
              </a:rPr>
              <a:t>Per i soggetti non obbligati per legge ad avere un indirizzo di posta elettronica certificata da inserire nell’INI-PEC, la notificazione può essere eseguita a coloro che ne facciano richiesta, all’indirizzo di PEC di cui sono intestatari. In tale ipotesi, l’indirizzo dichiarato nella richiesta ha effetto, ai fini della notificazione, dal quinto giorno libero successivo a quello in cui l’ufficio attesta la ricezione della richiesta stessa.</a:t>
            </a:r>
          </a:p>
          <a:p>
            <a:pPr algn="l"/>
            <a:endParaRPr lang="it-IT" sz="1600" dirty="0" smtClean="0">
              <a:latin typeface="+mn-lt"/>
            </a:endParaRPr>
          </a:p>
          <a:p>
            <a:pPr algn="l"/>
            <a:r>
              <a:rPr lang="it-IT" sz="1600" dirty="0" smtClean="0">
                <a:latin typeface="+mn-lt"/>
              </a:rPr>
              <a:t>Nel caso in cui la casella di posta elettronica del contribuente risulti satura, l’ufficio effettua un secondo tentativo di consegna decorsi almeno 7 giorni dal primo invio.</a:t>
            </a:r>
            <a:endParaRPr lang="it-IT" sz="1600" dirty="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30</a:t>
            </a:fld>
            <a:endParaRPr lang="it-IT"/>
          </a:p>
        </p:txBody>
      </p:sp>
    </p:spTree>
    <p:extLst>
      <p:ext uri="{BB962C8B-B14F-4D97-AF65-F5344CB8AC3E}">
        <p14:creationId xmlns:p14="http://schemas.microsoft.com/office/powerpoint/2010/main" val="31375162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fontScale="90000"/>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4824536"/>
          </a:xfrm>
        </p:spPr>
        <p:txBody>
          <a:bodyPr>
            <a:normAutofit/>
          </a:bodyPr>
          <a:lstStyle/>
          <a:p>
            <a:pPr algn="l"/>
            <a:r>
              <a:rPr lang="it-IT" sz="1600" b="1" dirty="0" smtClean="0">
                <a:latin typeface="+mn-lt"/>
              </a:rPr>
              <a:t>2) Utilizzo della PEC nel Processo Tributario Telematico</a:t>
            </a:r>
          </a:p>
          <a:p>
            <a:pPr algn="l"/>
            <a:endParaRPr lang="it-IT" sz="1600" dirty="0" smtClean="0">
              <a:latin typeface="+mn-lt"/>
            </a:endParaRPr>
          </a:p>
          <a:p>
            <a:pPr algn="l"/>
            <a:r>
              <a:rPr lang="it-IT" sz="1600" dirty="0" smtClean="0">
                <a:latin typeface="+mn-lt"/>
              </a:rPr>
              <a:t>Se anche a seguito di tale tentativo la casella di posta elettronica risulta satura o non valida, si applicano le disposizioni previste in materia di notificazione degli avvisi e degli altri atti che per legge devono essere notificati al contribuente.</a:t>
            </a:r>
          </a:p>
          <a:p>
            <a:pPr algn="l"/>
            <a:endParaRPr lang="it-IT" sz="1600" dirty="0" smtClean="0">
              <a:latin typeface="+mn-lt"/>
            </a:endParaRPr>
          </a:p>
          <a:p>
            <a:pPr algn="l"/>
            <a:r>
              <a:rPr lang="it-IT" sz="1600" dirty="0" smtClean="0">
                <a:latin typeface="+mn-lt"/>
              </a:rPr>
              <a:t>Le novità introdotte dal decreto fiscale collegato alla legge di Bilancio 2017 prevedono dunque un allineamento delle modalità di notifica degli avvisi di accertamento a quelle attualmente previste per le cartelle esattoriali. Anche per le notifiche nei confronti di imprese e professionisti, tuttavia, tale modalità di notifica rappresenterà una mera possibilità per gli enti impositori e non un obbligo, come invece previsto per le cartelle esattoriali.</a:t>
            </a:r>
            <a:endParaRPr lang="it-IT" sz="1600" dirty="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31</a:t>
            </a:fld>
            <a:endParaRPr lang="it-IT"/>
          </a:p>
        </p:txBody>
      </p:sp>
    </p:spTree>
    <p:extLst>
      <p:ext uri="{BB962C8B-B14F-4D97-AF65-F5344CB8AC3E}">
        <p14:creationId xmlns:p14="http://schemas.microsoft.com/office/powerpoint/2010/main" val="25716664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fontScale="90000"/>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4824536"/>
          </a:xfrm>
        </p:spPr>
        <p:txBody>
          <a:bodyPr>
            <a:normAutofit/>
          </a:bodyPr>
          <a:lstStyle/>
          <a:p>
            <a:pPr algn="l"/>
            <a:r>
              <a:rPr lang="it-IT" sz="1600" b="1" dirty="0" smtClean="0">
                <a:latin typeface="+mn-lt"/>
              </a:rPr>
              <a:t>2) Utilizzo della PEC nel Processo Tributario Telematico</a:t>
            </a:r>
          </a:p>
          <a:p>
            <a:pPr algn="l"/>
            <a:endParaRPr lang="it-IT" sz="1600" dirty="0" smtClean="0">
              <a:latin typeface="+mn-lt"/>
            </a:endParaRPr>
          </a:p>
          <a:p>
            <a:pPr algn="l"/>
            <a:r>
              <a:rPr lang="it-IT" sz="1600" b="1" dirty="0" smtClean="0">
                <a:latin typeface="+mn-lt"/>
              </a:rPr>
              <a:t>Indirizzo PEC e domicilio eletto</a:t>
            </a:r>
          </a:p>
          <a:p>
            <a:pPr algn="l"/>
            <a:r>
              <a:rPr lang="it-IT" sz="1600" dirty="0" smtClean="0">
                <a:latin typeface="+mn-lt"/>
              </a:rPr>
              <a:t>L’indicazione dell’indirizzo di posta elettronica certificata valevole per le comunicazioni e le notificazioni equivale all’indicazione del domicilio digitale eletto (art. 6 del regolamento n. 163/2013 e articolo 16-bis, comma 4, del </a:t>
            </a:r>
            <a:r>
              <a:rPr lang="it-IT" sz="1600" dirty="0" err="1" smtClean="0">
                <a:latin typeface="+mn-lt"/>
              </a:rPr>
              <a:t>D.Lgs.</a:t>
            </a:r>
            <a:r>
              <a:rPr lang="it-IT" sz="1600" dirty="0" smtClean="0">
                <a:latin typeface="+mn-lt"/>
              </a:rPr>
              <a:t> n. 546/92)</a:t>
            </a: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32</a:t>
            </a:fld>
            <a:endParaRPr lang="it-IT"/>
          </a:p>
        </p:txBody>
      </p:sp>
    </p:spTree>
    <p:extLst>
      <p:ext uri="{BB962C8B-B14F-4D97-AF65-F5344CB8AC3E}">
        <p14:creationId xmlns:p14="http://schemas.microsoft.com/office/powerpoint/2010/main" val="19529481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4824536"/>
          </a:xfrm>
        </p:spPr>
        <p:txBody>
          <a:bodyPr>
            <a:normAutofit/>
          </a:bodyPr>
          <a:lstStyle/>
          <a:p>
            <a:pPr algn="l"/>
            <a:r>
              <a:rPr lang="it-IT" sz="1600" b="1" dirty="0" smtClean="0">
                <a:latin typeface="+mn-lt"/>
              </a:rPr>
              <a:t>2) Utilizzo della PEC nel Processo Tributario Telematico</a:t>
            </a:r>
          </a:p>
          <a:p>
            <a:pPr algn="l"/>
            <a:endParaRPr lang="it-IT" sz="1600" dirty="0" smtClean="0">
              <a:latin typeface="+mn-lt"/>
            </a:endParaRPr>
          </a:p>
          <a:p>
            <a:pPr algn="l"/>
            <a:r>
              <a:rPr lang="it-IT" sz="1600" b="1" dirty="0" smtClean="0">
                <a:latin typeface="+mn-lt"/>
              </a:rPr>
              <a:t>Indicazione PEC</a:t>
            </a:r>
          </a:p>
          <a:p>
            <a:pPr algn="l"/>
            <a:r>
              <a:rPr lang="it-IT" sz="1600" dirty="0" smtClean="0">
                <a:latin typeface="+mn-lt"/>
              </a:rPr>
              <a:t>La mancata indicazione dell’indirizzo PEC da parte dei soggetti obbligati negli atti depositati in Commissione tributaria, comporta la sanzione del raddoppio del contributo unificato </a:t>
            </a: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33</a:t>
            </a:fld>
            <a:endParaRPr lang="it-IT"/>
          </a:p>
        </p:txBody>
      </p:sp>
    </p:spTree>
    <p:extLst>
      <p:ext uri="{BB962C8B-B14F-4D97-AF65-F5344CB8AC3E}">
        <p14:creationId xmlns:p14="http://schemas.microsoft.com/office/powerpoint/2010/main" val="42608534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4824536"/>
          </a:xfrm>
        </p:spPr>
        <p:txBody>
          <a:bodyPr>
            <a:normAutofit/>
          </a:bodyPr>
          <a:lstStyle/>
          <a:p>
            <a:pPr algn="l"/>
            <a:r>
              <a:rPr lang="it-IT" sz="1600" b="1" dirty="0" smtClean="0">
                <a:latin typeface="+mn-lt"/>
              </a:rPr>
              <a:t>2) Utilizzo della PEC nel Processo Tributario Telematico</a:t>
            </a:r>
          </a:p>
          <a:p>
            <a:pPr algn="l"/>
            <a:endParaRPr lang="it-IT" sz="1600" dirty="0" smtClean="0">
              <a:latin typeface="+mn-lt"/>
            </a:endParaRPr>
          </a:p>
          <a:p>
            <a:pPr algn="l"/>
            <a:r>
              <a:rPr lang="it-IT" sz="1600" b="1" dirty="0" smtClean="0">
                <a:latin typeface="+mn-lt"/>
              </a:rPr>
              <a:t>Notifica tramite PEC</a:t>
            </a:r>
          </a:p>
          <a:p>
            <a:pPr algn="l"/>
            <a:r>
              <a:rPr lang="it-IT" sz="1600" dirty="0" smtClean="0">
                <a:latin typeface="+mn-lt"/>
              </a:rPr>
              <a:t>Ricorso/appello e altri atti possono essere notificati all’Ente impositore tramite PEC, nelle regioni ove è attivo il telematico, anche nel caso in cui il valore sia inferiore a 20.000 euro (reclamo/mediazione) </a:t>
            </a: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34</a:t>
            </a:fld>
            <a:endParaRPr lang="it-IT"/>
          </a:p>
        </p:txBody>
      </p:sp>
    </p:spTree>
    <p:extLst>
      <p:ext uri="{BB962C8B-B14F-4D97-AF65-F5344CB8AC3E}">
        <p14:creationId xmlns:p14="http://schemas.microsoft.com/office/powerpoint/2010/main" val="31823140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b="1" dirty="0" smtClean="0">
                <a:latin typeface="+mn-lt"/>
              </a:rPr>
              <a:t>3) L’informatizzazione del processo tributario nel Processo Telematico Tributario e il Portale Giustizia Tributaria</a:t>
            </a:r>
          </a:p>
          <a:p>
            <a:pPr algn="l"/>
            <a:r>
              <a:rPr lang="it-IT" sz="1600" dirty="0" smtClean="0">
                <a:latin typeface="+mn-lt"/>
              </a:rPr>
              <a:t>Il PTT è basato sulla piattaforma web del Portale di Giustizia Tributaria. </a:t>
            </a:r>
            <a:endParaRPr lang="it-IT" sz="1600" b="1" dirty="0" smtClean="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35</a:t>
            </a:fld>
            <a:endParaRPr lang="it-IT"/>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094" y="2852936"/>
            <a:ext cx="6048672" cy="3494159"/>
          </a:xfrm>
          <a:prstGeom prst="rect">
            <a:avLst/>
          </a:prstGeom>
        </p:spPr>
      </p:pic>
    </p:spTree>
    <p:extLst>
      <p:ext uri="{BB962C8B-B14F-4D97-AF65-F5344CB8AC3E}">
        <p14:creationId xmlns:p14="http://schemas.microsoft.com/office/powerpoint/2010/main" val="18099811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b="1" dirty="0" smtClean="0">
                <a:latin typeface="+mn-lt"/>
              </a:rPr>
              <a:t>3) L’informatizzazione del processo tributario nel Processo Telematico Tributario e il Portale Giustizia Tributaria</a:t>
            </a:r>
          </a:p>
          <a:p>
            <a:pPr algn="l"/>
            <a:r>
              <a:rPr lang="it-IT" sz="1600" dirty="0" smtClean="0">
                <a:latin typeface="+mn-lt"/>
                <a:hlinkClick r:id="rId2"/>
              </a:rPr>
              <a:t>https://www.giustiziatributaria.gov.it</a:t>
            </a:r>
            <a:r>
              <a:rPr lang="it-IT" sz="1600" dirty="0" smtClean="0">
                <a:latin typeface="+mn-lt"/>
              </a:rPr>
              <a:t>, mediante il quale è possibile effettuare la primaria operazione di registrazione al PTT.</a:t>
            </a: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36</a:t>
            </a:fld>
            <a:endParaRPr lang="it-IT"/>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5736" y="3356992"/>
            <a:ext cx="4621098" cy="2669487"/>
          </a:xfrm>
          <a:prstGeom prst="rect">
            <a:avLst/>
          </a:prstGeom>
        </p:spPr>
      </p:pic>
    </p:spTree>
    <p:extLst>
      <p:ext uri="{BB962C8B-B14F-4D97-AF65-F5344CB8AC3E}">
        <p14:creationId xmlns:p14="http://schemas.microsoft.com/office/powerpoint/2010/main" val="15046787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b="1" dirty="0" smtClean="0">
                <a:latin typeface="+mn-lt"/>
              </a:rPr>
              <a:t>3) L’informatizzazione del processo tributario nel Processo Telematico Tributario e il Portale Giustizia Tributaria</a:t>
            </a:r>
          </a:p>
          <a:p>
            <a:pPr algn="l"/>
            <a:r>
              <a:rPr lang="it-IT" sz="1600" dirty="0" smtClean="0">
                <a:latin typeface="+mn-lt"/>
              </a:rPr>
              <a:t>successivamente all’operazione di registrazione è possibile accedere a SIGITWEB al link: </a:t>
            </a:r>
            <a:r>
              <a:rPr lang="it-IT" sz="1600" dirty="0" smtClean="0">
                <a:latin typeface="+mn-lt"/>
                <a:hlinkClick r:id="rId2"/>
              </a:rPr>
              <a:t>https://sigit.finanze.it/NIRWeb/login.jsp</a:t>
            </a:r>
            <a:endParaRPr lang="it-IT" sz="1600" dirty="0" smtClean="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37</a:t>
            </a:fld>
            <a:endParaRPr lang="it-IT"/>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5776" y="3429000"/>
            <a:ext cx="4104456" cy="2740582"/>
          </a:xfrm>
          <a:prstGeom prst="rect">
            <a:avLst/>
          </a:prstGeom>
        </p:spPr>
      </p:pic>
    </p:spTree>
    <p:extLst>
      <p:ext uri="{BB962C8B-B14F-4D97-AF65-F5344CB8AC3E}">
        <p14:creationId xmlns:p14="http://schemas.microsoft.com/office/powerpoint/2010/main" val="6037976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b="1" dirty="0" smtClean="0">
                <a:latin typeface="+mn-lt"/>
              </a:rPr>
              <a:t>3) L’informatizzazione del processo tributario nel Processo Telematico Tributario e il Portale Giustizia Tributaria</a:t>
            </a:r>
          </a:p>
          <a:p>
            <a:pPr algn="l"/>
            <a:r>
              <a:rPr lang="it-IT" sz="1600" dirty="0" smtClean="0">
                <a:latin typeface="+mn-lt"/>
              </a:rPr>
              <a:t>Le procedure che si basando sul Portale sono fasi </a:t>
            </a:r>
            <a:r>
              <a:rPr lang="it-IT" sz="1600" dirty="0">
                <a:latin typeface="+mn-lt"/>
              </a:rPr>
              <a:t>processuali digitalizzate </a:t>
            </a:r>
          </a:p>
          <a:p>
            <a:pPr algn="l"/>
            <a:r>
              <a:rPr lang="it-IT" sz="1600" dirty="0">
                <a:latin typeface="+mn-lt"/>
              </a:rPr>
              <a:t>Registrazione e accesso al </a:t>
            </a:r>
            <a:r>
              <a:rPr lang="it-IT" sz="1600" dirty="0" err="1">
                <a:latin typeface="+mn-lt"/>
              </a:rPr>
              <a:t>S.I.Gi.T</a:t>
            </a:r>
            <a:r>
              <a:rPr lang="it-IT" sz="1600" dirty="0">
                <a:latin typeface="+mn-lt"/>
              </a:rPr>
              <a:t>. </a:t>
            </a:r>
          </a:p>
          <a:p>
            <a:pPr algn="l"/>
            <a:r>
              <a:rPr lang="it-IT" sz="1600" dirty="0">
                <a:latin typeface="+mn-lt"/>
              </a:rPr>
              <a:t>Notificazioni e costituzioni in giudizio </a:t>
            </a:r>
          </a:p>
          <a:p>
            <a:pPr algn="l"/>
            <a:r>
              <a:rPr lang="it-IT" sz="1600" dirty="0">
                <a:latin typeface="+mn-lt"/>
              </a:rPr>
              <a:t>Deposito degli atti e dei documenti informatici successivi alla costituzione in giudizio </a:t>
            </a:r>
          </a:p>
          <a:p>
            <a:pPr algn="l"/>
            <a:r>
              <a:rPr lang="it-IT" sz="1600" dirty="0">
                <a:latin typeface="+mn-lt"/>
              </a:rPr>
              <a:t>Formazione e consultazione del fascicolo informatico </a:t>
            </a:r>
          </a:p>
          <a:p>
            <a:pPr algn="l"/>
            <a:endParaRPr lang="it-IT" sz="1600" dirty="0" smtClean="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38</a:t>
            </a:fld>
            <a:endParaRPr lang="it-IT"/>
          </a:p>
        </p:txBody>
      </p:sp>
    </p:spTree>
    <p:extLst>
      <p:ext uri="{BB962C8B-B14F-4D97-AF65-F5344CB8AC3E}">
        <p14:creationId xmlns:p14="http://schemas.microsoft.com/office/powerpoint/2010/main" val="8266928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b="1" dirty="0" smtClean="0">
                <a:latin typeface="+mn-lt"/>
              </a:rPr>
              <a:t>3) L’informatizzazione del processo tributario nel Processo Telematico Tributario e il Portale Giustizia Tributaria</a:t>
            </a:r>
          </a:p>
          <a:p>
            <a:pPr algn="l"/>
            <a:endParaRPr lang="it-IT" sz="1600" dirty="0" smtClean="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39</a:t>
            </a:fld>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924" y="2234580"/>
            <a:ext cx="6120680" cy="3689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3564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6"/>
            <a:ext cx="7772400" cy="1470025"/>
          </a:xfrm>
        </p:spPr>
        <p:txBody>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1371600" y="1412776"/>
            <a:ext cx="6400800" cy="4226024"/>
          </a:xfrm>
        </p:spPr>
        <p:txBody>
          <a:bodyPr>
            <a:normAutofit/>
          </a:bodyPr>
          <a:lstStyle/>
          <a:p>
            <a:pPr algn="l"/>
            <a:r>
              <a:rPr lang="it-IT" sz="1600" dirty="0" smtClean="0">
                <a:latin typeface="+mn-lt"/>
              </a:rPr>
              <a:t>Modalità di interazione</a:t>
            </a:r>
          </a:p>
          <a:p>
            <a:pPr algn="l"/>
            <a:endParaRPr lang="it-IT" sz="1600" dirty="0" smtClean="0">
              <a:latin typeface="+mn-lt"/>
            </a:endParaRPr>
          </a:p>
          <a:p>
            <a:pPr algn="l"/>
            <a:r>
              <a:rPr lang="it-IT" sz="1600" dirty="0" smtClean="0">
                <a:latin typeface="+mn-lt"/>
              </a:rPr>
              <a:t>Alla conclusione della presentazione, sarà possibile porre delle domande. Si prega di sviluppare i quesiti solo al termine, in modo da far fluire il percorso strutturato degli argomenti. </a:t>
            </a:r>
            <a:endParaRPr lang="it-IT" sz="1600" dirty="0" smtClean="0">
              <a:latin typeface="+mn-lt"/>
            </a:endParaRPr>
          </a:p>
          <a:p>
            <a:pPr algn="l"/>
            <a:r>
              <a:rPr lang="it-IT" sz="1600" dirty="0" smtClean="0">
                <a:latin typeface="+mn-lt"/>
              </a:rPr>
              <a:t>Qualora </a:t>
            </a:r>
            <a:r>
              <a:rPr lang="it-IT" sz="1600" dirty="0" smtClean="0">
                <a:latin typeface="+mn-lt"/>
              </a:rPr>
              <a:t>ci fossero argomenti ritenuti correlati al tema, si potrà considerare l’ipotesi di una sintetica domanda esposta per email.</a:t>
            </a:r>
          </a:p>
          <a:p>
            <a:pPr algn="l"/>
            <a:r>
              <a:rPr lang="it-IT" sz="1600" dirty="0" err="1">
                <a:latin typeface="+mn-lt"/>
              </a:rPr>
              <a:t>c</a:t>
            </a:r>
            <a:r>
              <a:rPr lang="it-IT" sz="1600" dirty="0" err="1" smtClean="0">
                <a:latin typeface="+mn-lt"/>
              </a:rPr>
              <a:t>andidorenato.augelli@mef.gov.it</a:t>
            </a:r>
            <a:endParaRPr lang="it-IT" sz="1600" dirty="0" smtClean="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4</a:t>
            </a:fld>
            <a:endParaRPr lang="it-IT"/>
          </a:p>
        </p:txBody>
      </p:sp>
    </p:spTree>
    <p:extLst>
      <p:ext uri="{BB962C8B-B14F-4D97-AF65-F5344CB8AC3E}">
        <p14:creationId xmlns:p14="http://schemas.microsoft.com/office/powerpoint/2010/main" val="18524707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b="1" dirty="0" smtClean="0">
                <a:latin typeface="+mn-lt"/>
              </a:rPr>
              <a:t>3) L’informatizzazione del processo tributario nel Processo Telematico Tributario e il Portale Giustizia Tributaria </a:t>
            </a:r>
            <a:r>
              <a:rPr lang="mr-IN" sz="1600" b="1" dirty="0" smtClean="0">
                <a:latin typeface="+mn-lt"/>
              </a:rPr>
              <a:t>–</a:t>
            </a:r>
            <a:r>
              <a:rPr lang="it-IT" sz="1600" b="1" dirty="0" smtClean="0">
                <a:latin typeface="+mn-lt"/>
              </a:rPr>
              <a:t> Procura alle liti </a:t>
            </a:r>
            <a:r>
              <a:rPr lang="mr-IN" sz="1600" b="1" dirty="0" smtClean="0">
                <a:latin typeface="+mn-lt"/>
              </a:rPr>
              <a:t>–</a:t>
            </a:r>
            <a:r>
              <a:rPr lang="it-IT" sz="1600" b="1" dirty="0" smtClean="0">
                <a:latin typeface="+mn-lt"/>
              </a:rPr>
              <a:t> art. 4 Regolamento</a:t>
            </a:r>
          </a:p>
          <a:p>
            <a:pPr algn="l"/>
            <a:r>
              <a:rPr lang="it-IT" sz="1600" dirty="0">
                <a:latin typeface="+mn-lt"/>
              </a:rPr>
              <a:t>Congiuntamente al ricorso e sottoscritta elettronicamente dal ricorrente; il difensore autentica la sottoscrizione elettronica apponendovi la propria firma digitale </a:t>
            </a:r>
          </a:p>
          <a:p>
            <a:pPr algn="l"/>
            <a:r>
              <a:rPr lang="it-IT" sz="1600" dirty="0">
                <a:latin typeface="+mn-lt"/>
              </a:rPr>
              <a:t>Su supporto cartaceo; in questo caso va trasmessa congiuntamente al ricorso telematico come atto allegato, previa scansione dell’originale cartaceo; in questo caso il professionista </a:t>
            </a:r>
            <a:r>
              <a:rPr lang="it-IT" sz="1600" dirty="0" smtClean="0">
                <a:latin typeface="+mn-lt"/>
              </a:rPr>
              <a:t>dovrà̀ </a:t>
            </a:r>
            <a:r>
              <a:rPr lang="it-IT" sz="1600" dirty="0">
                <a:latin typeface="+mn-lt"/>
              </a:rPr>
              <a:t>attestarne la </a:t>
            </a:r>
            <a:r>
              <a:rPr lang="it-IT" sz="1600" dirty="0" smtClean="0">
                <a:latin typeface="+mn-lt"/>
              </a:rPr>
              <a:t>conformità̀ </a:t>
            </a:r>
            <a:r>
              <a:rPr lang="it-IT" sz="1600" dirty="0">
                <a:latin typeface="+mn-lt"/>
              </a:rPr>
              <a:t>mediante firma digitale </a:t>
            </a:r>
          </a:p>
          <a:p>
            <a:pPr algn="l"/>
            <a:r>
              <a:rPr lang="it-IT" sz="1600" dirty="0">
                <a:latin typeface="+mn-lt"/>
              </a:rPr>
              <a:t>Unitamente al ricorso e alla procura </a:t>
            </a:r>
            <a:r>
              <a:rPr lang="it-IT" sz="1600" dirty="0" err="1">
                <a:latin typeface="+mn-lt"/>
              </a:rPr>
              <a:t>dovra</a:t>
            </a:r>
            <a:r>
              <a:rPr lang="it-IT" sz="1600" dirty="0">
                <a:latin typeface="+mn-lt"/>
              </a:rPr>
              <a:t>̀ essere depositata, telematicamente, anche la ricevuta di PEC, che attesta l’avvenuta notifica del ricorso. </a:t>
            </a:r>
          </a:p>
          <a:p>
            <a:pPr algn="l"/>
            <a:endParaRPr lang="it-IT" sz="1600" dirty="0" smtClean="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40</a:t>
            </a:fld>
            <a:endParaRPr lang="it-IT"/>
          </a:p>
        </p:txBody>
      </p:sp>
    </p:spTree>
    <p:extLst>
      <p:ext uri="{BB962C8B-B14F-4D97-AF65-F5344CB8AC3E}">
        <p14:creationId xmlns:p14="http://schemas.microsoft.com/office/powerpoint/2010/main" val="4690450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b="1" dirty="0" smtClean="0">
                <a:latin typeface="+mn-lt"/>
              </a:rPr>
              <a:t>3) L’informatizzazione del processo tributario nel Processo Telematico Tributario e il Portale Giustizia Tributaria </a:t>
            </a:r>
            <a:r>
              <a:rPr lang="mr-IN" sz="1600" b="1" dirty="0" smtClean="0">
                <a:latin typeface="+mn-lt"/>
              </a:rPr>
              <a:t>–</a:t>
            </a:r>
            <a:r>
              <a:rPr lang="it-IT" sz="1600" b="1" dirty="0" smtClean="0">
                <a:latin typeface="+mn-lt"/>
              </a:rPr>
              <a:t> dati da inserire nella costituzione in giudizio</a:t>
            </a:r>
          </a:p>
          <a:p>
            <a:pPr algn="l"/>
            <a:r>
              <a:rPr lang="it-IT" sz="1600" dirty="0" smtClean="0">
                <a:latin typeface="+mn-lt"/>
              </a:rPr>
              <a:t>Dati </a:t>
            </a:r>
            <a:r>
              <a:rPr lang="it-IT" sz="1600" dirty="0">
                <a:latin typeface="+mn-lt"/>
              </a:rPr>
              <a:t>generali </a:t>
            </a:r>
          </a:p>
          <a:p>
            <a:pPr algn="l"/>
            <a:r>
              <a:rPr lang="it-IT" sz="1600" dirty="0">
                <a:latin typeface="+mn-lt"/>
              </a:rPr>
              <a:t>Ricorrenti </a:t>
            </a:r>
          </a:p>
          <a:p>
            <a:pPr algn="l"/>
            <a:r>
              <a:rPr lang="it-IT" sz="1600" dirty="0">
                <a:latin typeface="+mn-lt"/>
              </a:rPr>
              <a:t>Rappresentanti </a:t>
            </a:r>
          </a:p>
          <a:p>
            <a:pPr algn="l"/>
            <a:r>
              <a:rPr lang="it-IT" sz="1600" dirty="0">
                <a:latin typeface="+mn-lt"/>
              </a:rPr>
              <a:t>Difensori </a:t>
            </a:r>
          </a:p>
          <a:p>
            <a:pPr algn="l"/>
            <a:r>
              <a:rPr lang="it-IT" sz="1600" dirty="0">
                <a:latin typeface="+mn-lt"/>
              </a:rPr>
              <a:t>Domicilio Eletto </a:t>
            </a:r>
          </a:p>
          <a:p>
            <a:pPr algn="l"/>
            <a:r>
              <a:rPr lang="it-IT" sz="1600" dirty="0">
                <a:latin typeface="+mn-lt"/>
              </a:rPr>
              <a:t>Parti Resistenti </a:t>
            </a:r>
          </a:p>
          <a:p>
            <a:pPr algn="l"/>
            <a:r>
              <a:rPr lang="it-IT" sz="1600" dirty="0">
                <a:latin typeface="+mn-lt"/>
              </a:rPr>
              <a:t>Atti Impugnati </a:t>
            </a:r>
          </a:p>
          <a:p>
            <a:pPr algn="l"/>
            <a:r>
              <a:rPr lang="it-IT" sz="1600" dirty="0">
                <a:latin typeface="+mn-lt"/>
              </a:rPr>
              <a:t>Atti e Documenti da allegare </a:t>
            </a:r>
          </a:p>
          <a:p>
            <a:pPr algn="l"/>
            <a:r>
              <a:rPr lang="it-IT" sz="1600" dirty="0">
                <a:latin typeface="+mn-lt"/>
              </a:rPr>
              <a:t>Calcolo CUT Validazione Trasmissione </a:t>
            </a:r>
            <a:endParaRPr lang="it-IT" sz="1600" dirty="0">
              <a:effectLst/>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41</a:t>
            </a:fld>
            <a:endParaRPr lang="it-IT"/>
          </a:p>
        </p:txBody>
      </p:sp>
    </p:spTree>
    <p:extLst>
      <p:ext uri="{BB962C8B-B14F-4D97-AF65-F5344CB8AC3E}">
        <p14:creationId xmlns:p14="http://schemas.microsoft.com/office/powerpoint/2010/main" val="12394458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b="1" dirty="0" smtClean="0">
                <a:latin typeface="+mn-lt"/>
              </a:rPr>
              <a:t>3) L’informatizzazione del processo tributario nel Processo Telematico Tributario e il Portale Giustizia Tributaria</a:t>
            </a: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42</a:t>
            </a:fld>
            <a:endParaRPr lang="it-IT"/>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132856"/>
            <a:ext cx="6772371" cy="4082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1454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b="1" dirty="0" smtClean="0">
                <a:latin typeface="+mn-lt"/>
              </a:rPr>
              <a:t>3) L’informatizzazione del processo tributario nel Processo Telematico Tributario e il Portale Giustizia Tributaria</a:t>
            </a: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43</a:t>
            </a:fld>
            <a:endParaRPr lang="it-IT"/>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060848"/>
            <a:ext cx="6840760" cy="4123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69478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b="1" dirty="0" smtClean="0">
                <a:latin typeface="+mn-lt"/>
              </a:rPr>
              <a:t>3) L’informatizzazione del processo tributario nel Processo Telematico Tributario e il Portale Giustizia Tributaria </a:t>
            </a:r>
          </a:p>
          <a:p>
            <a:pPr algn="l"/>
            <a:endParaRPr lang="it-IT" sz="1600" dirty="0" smtClean="0">
              <a:latin typeface="+mn-lt"/>
            </a:endParaRPr>
          </a:p>
          <a:p>
            <a:pPr algn="l"/>
            <a:r>
              <a:rPr lang="it-IT" sz="1600" dirty="0" smtClean="0">
                <a:latin typeface="+mn-lt"/>
              </a:rPr>
              <a:t>Il </a:t>
            </a:r>
            <a:r>
              <a:rPr lang="it-IT" sz="1600" dirty="0">
                <a:latin typeface="+mn-lt"/>
              </a:rPr>
              <a:t>Portale </a:t>
            </a:r>
            <a:r>
              <a:rPr lang="it-IT" sz="1600" dirty="0" smtClean="0">
                <a:latin typeface="+mn-lt"/>
              </a:rPr>
              <a:t>della giustizia </a:t>
            </a:r>
            <a:r>
              <a:rPr lang="it-IT" sz="1600" dirty="0">
                <a:latin typeface="+mn-lt"/>
              </a:rPr>
              <a:t>tributaria </a:t>
            </a:r>
            <a:r>
              <a:rPr lang="it-IT" sz="1600" dirty="0" smtClean="0">
                <a:latin typeface="+mn-lt"/>
              </a:rPr>
              <a:t>è pubblicato </a:t>
            </a:r>
            <a:r>
              <a:rPr lang="it-IT" sz="1600" dirty="0">
                <a:latin typeface="+mn-lt"/>
              </a:rPr>
              <a:t>dal 19</a:t>
            </a:r>
          </a:p>
          <a:p>
            <a:pPr algn="l"/>
            <a:r>
              <a:rPr lang="it-IT" sz="1600" dirty="0">
                <a:latin typeface="+mn-lt"/>
              </a:rPr>
              <a:t>ottobre </a:t>
            </a:r>
            <a:r>
              <a:rPr lang="it-IT" sz="1600" dirty="0" smtClean="0">
                <a:latin typeface="+mn-lt"/>
              </a:rPr>
              <a:t>2015; </a:t>
            </a: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44</a:t>
            </a:fld>
            <a:endParaRPr lang="it-IT"/>
          </a:p>
        </p:txBody>
      </p:sp>
    </p:spTree>
    <p:extLst>
      <p:ext uri="{BB962C8B-B14F-4D97-AF65-F5344CB8AC3E}">
        <p14:creationId xmlns:p14="http://schemas.microsoft.com/office/powerpoint/2010/main" val="24060636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b="1" dirty="0" smtClean="0">
                <a:latin typeface="+mn-lt"/>
              </a:rPr>
              <a:t>3) L’informatizzazione del processo tributario nel Processo Telematico Tributario e il Portale Giustizia Tributaria - Assistenza</a:t>
            </a: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45</a:t>
            </a:fld>
            <a:endParaRPr lang="it-IT"/>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1695" y="1844824"/>
            <a:ext cx="4628056"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5134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b="1" dirty="0" smtClean="0">
                <a:latin typeface="+mn-lt"/>
              </a:rPr>
              <a:t>3) L’informatizzazione del processo tributario nel Processo Telematico Tributario e il Portale Giustizia Tributaria</a:t>
            </a:r>
          </a:p>
          <a:p>
            <a:pPr algn="l"/>
            <a:endParaRPr lang="it-IT" sz="1600" dirty="0" smtClean="0">
              <a:latin typeface="+mn-lt"/>
            </a:endParaRPr>
          </a:p>
          <a:p>
            <a:pPr algn="l"/>
            <a:r>
              <a:rPr lang="it-IT" sz="1600" dirty="0" smtClean="0">
                <a:latin typeface="+mn-lt"/>
              </a:rPr>
              <a:t>Quali </a:t>
            </a:r>
            <a:r>
              <a:rPr lang="it-IT" sz="1600" dirty="0">
                <a:latin typeface="+mn-lt"/>
              </a:rPr>
              <a:t>sono i passaggi per l’utilizzo del PTT?</a:t>
            </a:r>
          </a:p>
          <a:p>
            <a:pPr algn="l"/>
            <a:r>
              <a:rPr lang="it-IT" sz="1600" dirty="0" smtClean="0">
                <a:latin typeface="+mn-lt"/>
              </a:rPr>
              <a:t>1.Accesso </a:t>
            </a:r>
            <a:r>
              <a:rPr lang="it-IT" sz="1600" dirty="0">
                <a:latin typeface="+mn-lt"/>
              </a:rPr>
              <a:t>al portale della giustizia tributaria www.giustiziatributaria.gov.it</a:t>
            </a:r>
          </a:p>
          <a:p>
            <a:pPr algn="l"/>
            <a:r>
              <a:rPr lang="it-IT" sz="1600" dirty="0">
                <a:latin typeface="+mn-lt"/>
              </a:rPr>
              <a:t>2.Registrazione delle parti al PTT</a:t>
            </a:r>
          </a:p>
          <a:p>
            <a:pPr algn="l"/>
            <a:r>
              <a:rPr lang="it-IT" sz="1600" dirty="0">
                <a:latin typeface="+mn-lt"/>
              </a:rPr>
              <a:t>3.Preparazione degli atti </a:t>
            </a:r>
          </a:p>
          <a:p>
            <a:pPr algn="l"/>
            <a:r>
              <a:rPr lang="it-IT" sz="1600" dirty="0">
                <a:latin typeface="+mn-lt"/>
              </a:rPr>
              <a:t>4.Notifica atti all’ente impositore</a:t>
            </a:r>
          </a:p>
          <a:p>
            <a:pPr algn="l"/>
            <a:r>
              <a:rPr lang="it-IT" sz="1600" dirty="0">
                <a:latin typeface="+mn-lt"/>
              </a:rPr>
              <a:t>5.Trasmissione e deposito degli atti tramite il PTT</a:t>
            </a:r>
          </a:p>
          <a:p>
            <a:pPr algn="l"/>
            <a:r>
              <a:rPr lang="it-IT" sz="1600" dirty="0">
                <a:latin typeface="+mn-lt"/>
              </a:rPr>
              <a:t>6.Pagamento del CUT</a:t>
            </a:r>
          </a:p>
          <a:p>
            <a:pPr algn="l"/>
            <a:endParaRPr lang="it-IT" sz="1600" dirty="0" smtClean="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46</a:t>
            </a:fld>
            <a:endParaRPr lang="it-IT"/>
          </a:p>
        </p:txBody>
      </p:sp>
    </p:spTree>
    <p:extLst>
      <p:ext uri="{BB962C8B-B14F-4D97-AF65-F5344CB8AC3E}">
        <p14:creationId xmlns:p14="http://schemas.microsoft.com/office/powerpoint/2010/main" val="7751228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b="1" dirty="0" smtClean="0">
                <a:latin typeface="+mn-lt"/>
              </a:rPr>
              <a:t>3) L’informatizzazione del processo tributario nel Processo Telematico Tributario e il Portale Giustizia Tributaria</a:t>
            </a:r>
          </a:p>
          <a:p>
            <a:pPr algn="l"/>
            <a:endParaRPr lang="it-IT" sz="1600" dirty="0" smtClean="0">
              <a:latin typeface="+mn-lt"/>
            </a:endParaRPr>
          </a:p>
          <a:p>
            <a:pPr algn="l"/>
            <a:r>
              <a:rPr lang="it-IT" sz="1600" b="1" dirty="0">
                <a:latin typeface="+mn-lt"/>
              </a:rPr>
              <a:t>Le ricevute di deposito</a:t>
            </a:r>
          </a:p>
          <a:p>
            <a:pPr algn="l"/>
            <a:r>
              <a:rPr lang="it-IT" sz="1600" dirty="0" smtClean="0">
                <a:latin typeface="+mn-lt"/>
              </a:rPr>
              <a:t>Una </a:t>
            </a:r>
            <a:r>
              <a:rPr lang="it-IT" sz="1600" dirty="0">
                <a:latin typeface="+mn-lt"/>
              </a:rPr>
              <a:t>volta effettuata la validazione ed inviato il ricorso e gli allegati</a:t>
            </a:r>
          </a:p>
          <a:p>
            <a:pPr algn="l"/>
            <a:r>
              <a:rPr lang="it-IT" sz="1600" dirty="0">
                <a:latin typeface="+mn-lt"/>
              </a:rPr>
              <a:t>il sistema rilascia una RICEVUTA SINCRONA nella duplice</a:t>
            </a:r>
          </a:p>
          <a:p>
            <a:pPr algn="l"/>
            <a:r>
              <a:rPr lang="it-IT" sz="1600" dirty="0">
                <a:latin typeface="+mn-lt"/>
              </a:rPr>
              <a:t>modalità a video sulla postazione personale e tramite PEC</a:t>
            </a:r>
          </a:p>
          <a:p>
            <a:pPr algn="l"/>
            <a:r>
              <a:rPr lang="it-IT" sz="1600" dirty="0" smtClean="0">
                <a:latin typeface="+mn-lt"/>
              </a:rPr>
              <a:t>Successivamente</a:t>
            </a:r>
            <a:r>
              <a:rPr lang="it-IT" sz="1600" dirty="0">
                <a:latin typeface="+mn-lt"/>
              </a:rPr>
              <a:t>, il sistema effettua i controlli automatici (presenza</a:t>
            </a:r>
          </a:p>
          <a:p>
            <a:pPr algn="l"/>
            <a:r>
              <a:rPr lang="it-IT" sz="1600" dirty="0">
                <a:latin typeface="+mn-lt"/>
              </a:rPr>
              <a:t>di virus, integrità dei file ecc.) e ove non si riscontrino anomalie</a:t>
            </a:r>
          </a:p>
          <a:p>
            <a:pPr algn="l"/>
            <a:r>
              <a:rPr lang="it-IT" sz="1600" dirty="0">
                <a:latin typeface="+mn-lt"/>
              </a:rPr>
              <a:t>bloccanti iscrive la causa a ruolo comunicando l’esito</a:t>
            </a:r>
          </a:p>
          <a:p>
            <a:pPr algn="l"/>
            <a:r>
              <a:rPr lang="it-IT" sz="1600" dirty="0">
                <a:latin typeface="+mn-lt"/>
              </a:rPr>
              <a:t>(RGR/RGA/acquisizione controdeduzione ed altri atti) al</a:t>
            </a:r>
          </a:p>
          <a:p>
            <a:pPr algn="l"/>
            <a:r>
              <a:rPr lang="it-IT" sz="1600" dirty="0">
                <a:latin typeface="+mn-lt"/>
              </a:rPr>
              <a:t>ricorrente o al suo difensore sia a video sulla postazione personale</a:t>
            </a:r>
          </a:p>
          <a:p>
            <a:pPr algn="l"/>
            <a:r>
              <a:rPr lang="it-IT" sz="1600" dirty="0">
                <a:latin typeface="+mn-lt"/>
              </a:rPr>
              <a:t>sia tramite PEC</a:t>
            </a:r>
          </a:p>
          <a:p>
            <a:pPr algn="l"/>
            <a:r>
              <a:rPr lang="it-IT" sz="1600" dirty="0" smtClean="0">
                <a:latin typeface="+mn-lt"/>
              </a:rPr>
              <a:t>Nel </a:t>
            </a:r>
            <a:r>
              <a:rPr lang="it-IT" sz="1600" dirty="0">
                <a:latin typeface="+mn-lt"/>
              </a:rPr>
              <a:t>caso in cui siano presenti difformità meno gravi (formati non</a:t>
            </a:r>
          </a:p>
          <a:p>
            <a:pPr algn="l"/>
            <a:r>
              <a:rPr lang="it-IT" sz="1600" dirty="0">
                <a:latin typeface="+mn-lt"/>
              </a:rPr>
              <a:t>conformi, ecc..) il ricorso viene comunque iscritto a ruolo</a:t>
            </a:r>
          </a:p>
          <a:p>
            <a:pPr algn="l"/>
            <a:r>
              <a:rPr lang="it-IT" sz="1600" dirty="0">
                <a:latin typeface="+mn-lt"/>
              </a:rPr>
              <a:t>comunicando alla parte la difformità rilevata</a:t>
            </a:r>
            <a:endParaRPr lang="it-IT" sz="1600" dirty="0" smtClean="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47</a:t>
            </a:fld>
            <a:endParaRPr lang="it-IT"/>
          </a:p>
        </p:txBody>
      </p:sp>
    </p:spTree>
    <p:extLst>
      <p:ext uri="{BB962C8B-B14F-4D97-AF65-F5344CB8AC3E}">
        <p14:creationId xmlns:p14="http://schemas.microsoft.com/office/powerpoint/2010/main" val="10197390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r>
              <a:rPr lang="it-IT" sz="1600" b="1" dirty="0" smtClean="0">
                <a:latin typeface="+mn-lt"/>
              </a:rPr>
              <a:t>3) L’informatizzazione del processo tributario nel Processo Telematico Tributario e il Portale Giustizia Tributaria - Deposito </a:t>
            </a:r>
            <a:r>
              <a:rPr lang="it-IT" sz="1600" b="1" dirty="0">
                <a:latin typeface="+mn-lt"/>
              </a:rPr>
              <a:t>telematico: fasi del deposito degli atti e </a:t>
            </a:r>
            <a:r>
              <a:rPr lang="it-IT" sz="1600" b="1" dirty="0" smtClean="0">
                <a:latin typeface="+mn-lt"/>
              </a:rPr>
              <a:t>successivi controlli </a:t>
            </a:r>
            <a:r>
              <a:rPr lang="it-IT" sz="1600" b="1" dirty="0">
                <a:latin typeface="+mn-lt"/>
              </a:rPr>
              <a:t>del SIGIT</a:t>
            </a:r>
            <a:endParaRPr lang="it-IT" sz="1600" dirty="0">
              <a:latin typeface="+mn-lt"/>
            </a:endParaRPr>
          </a:p>
          <a:p>
            <a:pPr algn="l"/>
            <a:endParaRPr lang="it-IT" sz="1600" b="1" dirty="0" smtClean="0">
              <a:latin typeface="+mn-lt"/>
            </a:endParaRPr>
          </a:p>
          <a:p>
            <a:pPr algn="l"/>
            <a:endParaRPr lang="it-IT" sz="1600" dirty="0" smtClean="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48</a:t>
            </a:fld>
            <a:endParaRPr lang="it-IT"/>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440" y="1499651"/>
            <a:ext cx="7416824" cy="4881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5909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r>
              <a:rPr lang="it-IT" sz="1600" b="1" dirty="0" smtClean="0">
                <a:latin typeface="+mn-lt"/>
              </a:rPr>
              <a:t>3) L’informatizzazione del processo tributario nel Processo Telematico Tributario e il Portale Giustizia Tributaria - Deposito </a:t>
            </a:r>
            <a:r>
              <a:rPr lang="it-IT" sz="1600" b="1" dirty="0">
                <a:latin typeface="+mn-lt"/>
              </a:rPr>
              <a:t>telematico: fasi del deposito degli atti e </a:t>
            </a:r>
            <a:r>
              <a:rPr lang="it-IT" sz="1600" b="1" dirty="0" smtClean="0">
                <a:latin typeface="+mn-lt"/>
              </a:rPr>
              <a:t>successivi controlli </a:t>
            </a:r>
            <a:r>
              <a:rPr lang="it-IT" sz="1600" b="1" dirty="0">
                <a:latin typeface="+mn-lt"/>
              </a:rPr>
              <a:t>del SIGIT</a:t>
            </a:r>
            <a:endParaRPr lang="it-IT" sz="1600" dirty="0">
              <a:latin typeface="+mn-lt"/>
            </a:endParaRPr>
          </a:p>
          <a:p>
            <a:pPr algn="l"/>
            <a:endParaRPr lang="it-IT" sz="1600" b="1" dirty="0" smtClean="0">
              <a:latin typeface="+mn-lt"/>
            </a:endParaRPr>
          </a:p>
          <a:p>
            <a:pPr algn="l"/>
            <a:endParaRPr lang="it-IT" sz="1600" dirty="0" smtClean="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49</a:t>
            </a:fld>
            <a:endParaRPr lang="it-IT"/>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613922"/>
            <a:ext cx="7704856" cy="4879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7113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1371600" y="836712"/>
            <a:ext cx="6400800" cy="5328592"/>
          </a:xfrm>
        </p:spPr>
        <p:txBody>
          <a:bodyPr>
            <a:noAutofit/>
          </a:bodyPr>
          <a:lstStyle/>
          <a:p>
            <a:r>
              <a:rPr lang="it-IT" sz="1600" b="1" dirty="0" smtClean="0">
                <a:latin typeface="+mn-lt"/>
              </a:rPr>
              <a:t>Indice degli argomenti trattati</a:t>
            </a:r>
          </a:p>
          <a:p>
            <a:pPr algn="l"/>
            <a:r>
              <a:rPr lang="it-IT" sz="1600" dirty="0" smtClean="0">
                <a:latin typeface="+mn-lt"/>
              </a:rPr>
              <a:t>1) Il processo Telematico Tributario - cenni e fonti</a:t>
            </a:r>
          </a:p>
          <a:p>
            <a:pPr algn="l"/>
            <a:r>
              <a:rPr lang="it-IT" sz="1600" dirty="0" smtClean="0">
                <a:latin typeface="+mn-lt"/>
              </a:rPr>
              <a:t>2) Utilizzo della PEC nel Processo Tributario Telematico</a:t>
            </a:r>
          </a:p>
          <a:p>
            <a:pPr algn="l"/>
            <a:r>
              <a:rPr lang="it-IT" sz="1600" dirty="0" smtClean="0">
                <a:latin typeface="+mn-lt"/>
              </a:rPr>
              <a:t>3) L’informatizzazione del processo tributario nel Processo Telematico Tributario e il Portale Giustizia Tributaria</a:t>
            </a:r>
          </a:p>
          <a:p>
            <a:pPr algn="l"/>
            <a:r>
              <a:rPr lang="it-IT" sz="1600" dirty="0" smtClean="0">
                <a:latin typeface="+mn-lt"/>
              </a:rPr>
              <a:t>4) interazione tra i soggetti (ricorrente - ufficio  -  CTP e CTR) nel PTT con lo strumento PEC e piattaforma web</a:t>
            </a:r>
          </a:p>
          <a:p>
            <a:pPr algn="l"/>
            <a:r>
              <a:rPr lang="it-IT" sz="1600" dirty="0" smtClean="0">
                <a:latin typeface="+mn-lt"/>
              </a:rPr>
              <a:t>5) Funzionamento della Piattaforma Web e cenni sulle tempistiche di risposta temporale</a:t>
            </a:r>
          </a:p>
          <a:p>
            <a:pPr algn="l"/>
            <a:r>
              <a:rPr lang="it-IT" sz="1600" dirty="0" smtClean="0">
                <a:latin typeface="+mn-lt"/>
              </a:rPr>
              <a:t>6) Messaggio asincrono - significato</a:t>
            </a:r>
          </a:p>
          <a:p>
            <a:pPr algn="l"/>
            <a:r>
              <a:rPr lang="it-IT" sz="1600" dirty="0" smtClean="0">
                <a:latin typeface="+mn-lt"/>
              </a:rPr>
              <a:t>7) immediatezza della risposta  del sistema - tipologia della risposta proveniente da un sistema automatico web sempre attivo.</a:t>
            </a:r>
          </a:p>
          <a:p>
            <a:pPr algn="l"/>
            <a:r>
              <a:rPr lang="it-IT" sz="1600" dirty="0" smtClean="0">
                <a:latin typeface="+mn-lt"/>
              </a:rPr>
              <a:t>8) L’adozione PTT  e la non obbligatorietà - casistiche</a:t>
            </a:r>
          </a:p>
          <a:p>
            <a:pPr algn="l"/>
            <a:r>
              <a:rPr lang="it-IT" sz="1600" dirty="0" smtClean="0">
                <a:latin typeface="+mn-lt"/>
              </a:rPr>
              <a:t>9) Introduzione delle comunicazioni processuali a mezzo PEC (notifica ricorsi e appelli)</a:t>
            </a:r>
          </a:p>
          <a:p>
            <a:pPr algn="l"/>
            <a:r>
              <a:rPr lang="it-IT" sz="1600" dirty="0" smtClean="0">
                <a:latin typeface="+mn-lt"/>
              </a:rPr>
              <a:t>10) PTT - SIGIT (Sistema Informativo della Giustizia Tributaria) notificazioni e comunicazioni, costituzione in giudizio, deposito degli atti e documenti informatici successivi alla costituzione in giudizio, pagamento del contributo unificato tributario (tramite PAGO-PA attivazione collegamento entro giugno 2017) </a:t>
            </a:r>
          </a:p>
          <a:p>
            <a:endParaRPr lang="it-IT" sz="1600" dirty="0" smtClean="0">
              <a:latin typeface="+mn-lt"/>
            </a:endParaRPr>
          </a:p>
          <a:p>
            <a:endParaRPr lang="it-IT" sz="1600" dirty="0" smtClean="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5</a:t>
            </a:fld>
            <a:endParaRPr lang="it-IT"/>
          </a:p>
        </p:txBody>
      </p:sp>
    </p:spTree>
    <p:extLst>
      <p:ext uri="{BB962C8B-B14F-4D97-AF65-F5344CB8AC3E}">
        <p14:creationId xmlns:p14="http://schemas.microsoft.com/office/powerpoint/2010/main" val="18474474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b="1" dirty="0" smtClean="0">
                <a:latin typeface="+mn-lt"/>
              </a:rPr>
              <a:t>3) L’informatizzazione del processo tributario nel Processo Telematico Tributario e il Portale Giustizia Tributaria - Deposito </a:t>
            </a:r>
            <a:r>
              <a:rPr lang="it-IT" sz="1600" b="1" dirty="0">
                <a:latin typeface="+mn-lt"/>
              </a:rPr>
              <a:t>telematico: fasi del deposito degli atti e </a:t>
            </a:r>
            <a:r>
              <a:rPr lang="it-IT" sz="1600" b="1" dirty="0" smtClean="0">
                <a:latin typeface="+mn-lt"/>
              </a:rPr>
              <a:t>successivi controlli </a:t>
            </a:r>
            <a:r>
              <a:rPr lang="it-IT" sz="1600" b="1" dirty="0">
                <a:latin typeface="+mn-lt"/>
              </a:rPr>
              <a:t>del </a:t>
            </a:r>
            <a:r>
              <a:rPr lang="it-IT" sz="1600" b="1" dirty="0" smtClean="0">
                <a:latin typeface="+mn-lt"/>
              </a:rPr>
              <a:t>SIGIT</a:t>
            </a:r>
          </a:p>
          <a:p>
            <a:pPr algn="l"/>
            <a:endParaRPr lang="it-IT" sz="1600" b="1" dirty="0" smtClean="0">
              <a:latin typeface="+mn-lt"/>
            </a:endParaRPr>
          </a:p>
          <a:p>
            <a:pPr algn="l"/>
            <a:r>
              <a:rPr lang="it-IT" sz="1600" dirty="0">
                <a:latin typeface="+mn-lt"/>
              </a:rPr>
              <a:t>I professionisti e i contribuenti (dotati di PEC e </a:t>
            </a:r>
            <a:r>
              <a:rPr lang="it-IT" sz="1600" dirty="0" smtClean="0">
                <a:latin typeface="+mn-lt"/>
              </a:rPr>
              <a:t>firma digitale</a:t>
            </a:r>
            <a:r>
              <a:rPr lang="it-IT" sz="1600" dirty="0">
                <a:latin typeface="+mn-lt"/>
              </a:rPr>
              <a:t>) sulla pagina di registrazione del </a:t>
            </a:r>
            <a:r>
              <a:rPr lang="it-IT" sz="1600" dirty="0" smtClean="0">
                <a:latin typeface="+mn-lt"/>
              </a:rPr>
              <a:t>Portale www.giustiziatributaria.gov.it </a:t>
            </a:r>
            <a:r>
              <a:rPr lang="it-IT" sz="1600" dirty="0">
                <a:latin typeface="+mn-lt"/>
              </a:rPr>
              <a:t>procedono a:</a:t>
            </a:r>
          </a:p>
          <a:p>
            <a:pPr algn="l"/>
            <a:endParaRPr lang="it-IT" sz="1600" b="1" dirty="0" smtClean="0">
              <a:latin typeface="+mn-lt"/>
            </a:endParaRPr>
          </a:p>
          <a:p>
            <a:pPr algn="l"/>
            <a:r>
              <a:rPr lang="it-IT" sz="1600" dirty="0">
                <a:latin typeface="+mn-lt"/>
              </a:rPr>
              <a:t>Selezionare il tipo di utente </a:t>
            </a:r>
            <a:r>
              <a:rPr lang="it-IT" sz="1600" dirty="0" smtClean="0">
                <a:latin typeface="+mn-lt"/>
              </a:rPr>
              <a:t>e compilare </a:t>
            </a:r>
            <a:r>
              <a:rPr lang="it-IT" sz="1600" dirty="0">
                <a:latin typeface="+mn-lt"/>
              </a:rPr>
              <a:t>i campi (quelli con </a:t>
            </a:r>
            <a:r>
              <a:rPr lang="it-IT" sz="1600" dirty="0" smtClean="0">
                <a:latin typeface="+mn-lt"/>
              </a:rPr>
              <a:t>* sono </a:t>
            </a:r>
            <a:r>
              <a:rPr lang="it-IT" sz="1600" dirty="0">
                <a:latin typeface="+mn-lt"/>
              </a:rPr>
              <a:t>obbligatori)</a:t>
            </a:r>
          </a:p>
          <a:p>
            <a:pPr algn="l"/>
            <a:r>
              <a:rPr lang="it-IT" sz="1600" dirty="0" smtClean="0">
                <a:latin typeface="+mn-lt"/>
              </a:rPr>
              <a:t>Effettuare </a:t>
            </a:r>
            <a:r>
              <a:rPr lang="it-IT" sz="1600" dirty="0">
                <a:latin typeface="+mn-lt"/>
              </a:rPr>
              <a:t>il download </a:t>
            </a:r>
            <a:r>
              <a:rPr lang="it-IT" sz="1600" dirty="0" smtClean="0">
                <a:latin typeface="+mn-lt"/>
              </a:rPr>
              <a:t>del modulo </a:t>
            </a:r>
            <a:r>
              <a:rPr lang="it-IT" sz="1600" dirty="0">
                <a:latin typeface="+mn-lt"/>
              </a:rPr>
              <a:t>e sottoscriverlo con </a:t>
            </a:r>
            <a:r>
              <a:rPr lang="it-IT" sz="1600" dirty="0" smtClean="0">
                <a:latin typeface="+mn-lt"/>
              </a:rPr>
              <a:t>la propria </a:t>
            </a:r>
            <a:r>
              <a:rPr lang="it-IT" sz="1600" dirty="0">
                <a:latin typeface="+mn-lt"/>
              </a:rPr>
              <a:t>firma </a:t>
            </a:r>
            <a:r>
              <a:rPr lang="it-IT" sz="1600" dirty="0" smtClean="0">
                <a:latin typeface="+mn-lt"/>
              </a:rPr>
              <a:t>digitale </a:t>
            </a:r>
          </a:p>
          <a:p>
            <a:pPr algn="l"/>
            <a:r>
              <a:rPr lang="it-IT" sz="1600" dirty="0" smtClean="0">
                <a:latin typeface="+mn-lt"/>
              </a:rPr>
              <a:t>Acquisire </a:t>
            </a:r>
            <a:r>
              <a:rPr lang="it-IT" sz="1600" dirty="0">
                <a:latin typeface="+mn-lt"/>
              </a:rPr>
              <a:t>il predetto modulo, </a:t>
            </a:r>
            <a:r>
              <a:rPr lang="it-IT" sz="1600" dirty="0" smtClean="0">
                <a:latin typeface="+mn-lt"/>
              </a:rPr>
              <a:t>il documento </a:t>
            </a:r>
            <a:r>
              <a:rPr lang="it-IT" sz="1600" dirty="0">
                <a:latin typeface="+mn-lt"/>
              </a:rPr>
              <a:t>di identità e </a:t>
            </a:r>
            <a:r>
              <a:rPr lang="it-IT" sz="1600" dirty="0" smtClean="0">
                <a:latin typeface="+mn-lt"/>
              </a:rPr>
              <a:t>il tesserino </a:t>
            </a:r>
            <a:r>
              <a:rPr lang="it-IT" sz="1600" dirty="0">
                <a:latin typeface="+mn-lt"/>
              </a:rPr>
              <a:t>dell’ordine (</a:t>
            </a:r>
            <a:r>
              <a:rPr lang="it-IT" sz="1600" dirty="0" smtClean="0">
                <a:latin typeface="+mn-lt"/>
              </a:rPr>
              <a:t>se professionisti</a:t>
            </a:r>
            <a:r>
              <a:rPr lang="it-IT" sz="1600" dirty="0">
                <a:latin typeface="+mn-lt"/>
              </a:rPr>
              <a:t>) e trasmettere </a:t>
            </a:r>
            <a:r>
              <a:rPr lang="it-IT" sz="1600" dirty="0" smtClean="0">
                <a:latin typeface="+mn-lt"/>
              </a:rPr>
              <a:t>tali documenti</a:t>
            </a: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50</a:t>
            </a:fld>
            <a:endParaRPr lang="it-IT"/>
          </a:p>
        </p:txBody>
      </p:sp>
    </p:spTree>
    <p:extLst>
      <p:ext uri="{BB962C8B-B14F-4D97-AF65-F5344CB8AC3E}">
        <p14:creationId xmlns:p14="http://schemas.microsoft.com/office/powerpoint/2010/main" val="31760004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b="1" dirty="0" smtClean="0">
                <a:latin typeface="+mn-lt"/>
              </a:rPr>
              <a:t>3) L’informatizzazione del processo tributario nel Processo Telematico Tributario e il Portale Giustizia Tributaria - Deposito </a:t>
            </a:r>
            <a:r>
              <a:rPr lang="it-IT" sz="1600" b="1" dirty="0">
                <a:latin typeface="+mn-lt"/>
              </a:rPr>
              <a:t>telematico: fasi del deposito degli atti e </a:t>
            </a:r>
            <a:r>
              <a:rPr lang="it-IT" sz="1600" b="1" dirty="0" smtClean="0">
                <a:latin typeface="+mn-lt"/>
              </a:rPr>
              <a:t>successivi controlli </a:t>
            </a:r>
            <a:r>
              <a:rPr lang="it-IT" sz="1600" b="1" dirty="0">
                <a:latin typeface="+mn-lt"/>
              </a:rPr>
              <a:t>del </a:t>
            </a:r>
            <a:r>
              <a:rPr lang="it-IT" sz="1600" b="1" dirty="0" smtClean="0">
                <a:latin typeface="+mn-lt"/>
              </a:rPr>
              <a:t>SIGIT</a:t>
            </a:r>
          </a:p>
          <a:p>
            <a:pPr algn="l"/>
            <a:endParaRPr lang="it-IT" sz="1600" b="1" dirty="0" smtClean="0">
              <a:latin typeface="+mn-lt"/>
            </a:endParaRPr>
          </a:p>
          <a:p>
            <a:pPr algn="l"/>
            <a:r>
              <a:rPr lang="it-IT" sz="1600" dirty="0">
                <a:latin typeface="+mn-lt"/>
              </a:rPr>
              <a:t>I professionisti e i contribuenti (dotati di PEC e firma digitale) sulla pagina di registrazione del Portale www.giustiziatributaria.gov.it procedono a:</a:t>
            </a:r>
          </a:p>
          <a:p>
            <a:pPr algn="l"/>
            <a:endParaRPr lang="it-IT" sz="1600" b="1" dirty="0" smtClean="0">
              <a:latin typeface="+mn-lt"/>
            </a:endParaRPr>
          </a:p>
          <a:p>
            <a:pPr algn="l"/>
            <a:r>
              <a:rPr lang="it-IT" sz="1600" dirty="0" smtClean="0">
                <a:latin typeface="+mn-lt"/>
              </a:rPr>
              <a:t>Ricevere </a:t>
            </a:r>
            <a:r>
              <a:rPr lang="it-IT" sz="1600" dirty="0">
                <a:latin typeface="+mn-lt"/>
              </a:rPr>
              <a:t>dal sistema </a:t>
            </a:r>
            <a:r>
              <a:rPr lang="it-IT" sz="1600" dirty="0" smtClean="0">
                <a:latin typeface="+mn-lt"/>
              </a:rPr>
              <a:t>in modalità </a:t>
            </a:r>
            <a:r>
              <a:rPr lang="it-IT" sz="1600" dirty="0">
                <a:latin typeface="+mn-lt"/>
              </a:rPr>
              <a:t>sincrona la </a:t>
            </a:r>
            <a:r>
              <a:rPr lang="it-IT" sz="1600" dirty="0" smtClean="0">
                <a:latin typeface="+mn-lt"/>
              </a:rPr>
              <a:t>prima parte </a:t>
            </a:r>
            <a:r>
              <a:rPr lang="it-IT" sz="1600" dirty="0">
                <a:latin typeface="+mn-lt"/>
              </a:rPr>
              <a:t>della PW</a:t>
            </a:r>
          </a:p>
          <a:p>
            <a:pPr algn="l"/>
            <a:r>
              <a:rPr lang="it-IT" sz="1600" dirty="0" smtClean="0">
                <a:latin typeface="+mn-lt"/>
              </a:rPr>
              <a:t>Ricevere </a:t>
            </a:r>
            <a:r>
              <a:rPr lang="it-IT" sz="1600" dirty="0">
                <a:latin typeface="+mn-lt"/>
              </a:rPr>
              <a:t>tramite PEC </a:t>
            </a:r>
            <a:r>
              <a:rPr lang="it-IT" sz="1600" dirty="0" smtClean="0">
                <a:latin typeface="+mn-lt"/>
              </a:rPr>
              <a:t>la seconda </a:t>
            </a:r>
            <a:r>
              <a:rPr lang="it-IT" sz="1600" dirty="0">
                <a:latin typeface="+mn-lt"/>
              </a:rPr>
              <a:t>parte della PW</a:t>
            </a:r>
          </a:p>
          <a:p>
            <a:pPr algn="l"/>
            <a:r>
              <a:rPr lang="it-IT" sz="1600" dirty="0" smtClean="0">
                <a:latin typeface="+mn-lt"/>
              </a:rPr>
              <a:t>Cambiare </a:t>
            </a:r>
            <a:r>
              <a:rPr lang="it-IT" sz="1600" dirty="0">
                <a:latin typeface="+mn-lt"/>
              </a:rPr>
              <a:t>al primo accesso </a:t>
            </a:r>
            <a:r>
              <a:rPr lang="it-IT" sz="1600" dirty="0" smtClean="0">
                <a:latin typeface="+mn-lt"/>
              </a:rPr>
              <a:t>la password</a:t>
            </a:r>
            <a:r>
              <a:rPr lang="it-IT" sz="1600" dirty="0">
                <a:latin typeface="+mn-lt"/>
              </a:rPr>
              <a:t>, composta dalle </a:t>
            </a:r>
            <a:r>
              <a:rPr lang="it-IT" sz="1600" dirty="0" smtClean="0">
                <a:latin typeface="+mn-lt"/>
              </a:rPr>
              <a:t>due parti</a:t>
            </a:r>
            <a:r>
              <a:rPr lang="it-IT" sz="1600" dirty="0">
                <a:latin typeface="+mn-lt"/>
              </a:rPr>
              <a:t>, che nasce scaduta</a:t>
            </a:r>
            <a:endParaRPr lang="it-IT" sz="1600" dirty="0" smtClean="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51</a:t>
            </a:fld>
            <a:endParaRPr lang="it-IT"/>
          </a:p>
        </p:txBody>
      </p:sp>
    </p:spTree>
    <p:extLst>
      <p:ext uri="{BB962C8B-B14F-4D97-AF65-F5344CB8AC3E}">
        <p14:creationId xmlns:p14="http://schemas.microsoft.com/office/powerpoint/2010/main" val="23762557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b="1" dirty="0" smtClean="0">
                <a:latin typeface="+mn-lt"/>
              </a:rPr>
              <a:t>3) L’informatizzazione del processo tributario nel Processo Telematico Tributario e il Portale Giustizia Tributaria - Deposito </a:t>
            </a:r>
            <a:r>
              <a:rPr lang="it-IT" sz="1600" b="1" dirty="0">
                <a:latin typeface="+mn-lt"/>
              </a:rPr>
              <a:t>telematico: fasi del deposito degli atti e </a:t>
            </a:r>
            <a:r>
              <a:rPr lang="it-IT" sz="1600" b="1" dirty="0" smtClean="0">
                <a:latin typeface="+mn-lt"/>
              </a:rPr>
              <a:t>successivi controlli </a:t>
            </a:r>
            <a:r>
              <a:rPr lang="it-IT" sz="1600" b="1" dirty="0">
                <a:latin typeface="+mn-lt"/>
              </a:rPr>
              <a:t>del </a:t>
            </a:r>
            <a:r>
              <a:rPr lang="it-IT" sz="1600" b="1" dirty="0" smtClean="0">
                <a:latin typeface="+mn-lt"/>
              </a:rPr>
              <a:t>SIGIT</a:t>
            </a:r>
          </a:p>
          <a:p>
            <a:pPr algn="l"/>
            <a:endParaRPr lang="it-IT" sz="1600" b="1" dirty="0" smtClean="0">
              <a:latin typeface="+mn-lt"/>
            </a:endParaRPr>
          </a:p>
          <a:p>
            <a:pPr algn="l"/>
            <a:r>
              <a:rPr lang="it-IT" sz="1600" dirty="0">
                <a:latin typeface="+mn-lt"/>
              </a:rPr>
              <a:t>Gli enti della fiscalità hanno modalità di </a:t>
            </a:r>
            <a:r>
              <a:rPr lang="it-IT" sz="1600" dirty="0" smtClean="0">
                <a:latin typeface="+mn-lt"/>
              </a:rPr>
              <a:t>registrazione semplificate</a:t>
            </a:r>
            <a:r>
              <a:rPr lang="it-IT" sz="1600" dirty="0">
                <a:latin typeface="+mn-lt"/>
              </a:rPr>
              <a:t>:</a:t>
            </a:r>
          </a:p>
          <a:p>
            <a:pPr algn="l"/>
            <a:endParaRPr lang="it-IT" sz="1600" dirty="0" smtClean="0">
              <a:latin typeface="+mn-lt"/>
            </a:endParaRPr>
          </a:p>
          <a:p>
            <a:pPr algn="l"/>
            <a:r>
              <a:rPr lang="it-IT" sz="1600" dirty="0" smtClean="0">
                <a:latin typeface="+mn-lt"/>
              </a:rPr>
              <a:t>Ogni </a:t>
            </a:r>
            <a:r>
              <a:rPr lang="it-IT" sz="1600" dirty="0">
                <a:latin typeface="+mn-lt"/>
              </a:rPr>
              <a:t>ente di appartenenza (agenzie fiscali, enti </a:t>
            </a:r>
            <a:r>
              <a:rPr lang="it-IT" sz="1600" dirty="0" smtClean="0">
                <a:latin typeface="+mn-lt"/>
              </a:rPr>
              <a:t>della riscossione</a:t>
            </a:r>
            <a:r>
              <a:rPr lang="it-IT" sz="1600" dirty="0">
                <a:latin typeface="+mn-lt"/>
              </a:rPr>
              <a:t>, camere di commercio, enti territoriali </a:t>
            </a:r>
            <a:r>
              <a:rPr lang="it-IT" sz="1600" dirty="0" smtClean="0">
                <a:latin typeface="+mn-lt"/>
              </a:rPr>
              <a:t>locali) individua </a:t>
            </a:r>
            <a:r>
              <a:rPr lang="it-IT" sz="1600" dirty="0">
                <a:latin typeface="+mn-lt"/>
              </a:rPr>
              <a:t>tra i propri dipendenti, gli utenti da abilitare </a:t>
            </a:r>
            <a:r>
              <a:rPr lang="it-IT" sz="1600" dirty="0" smtClean="0">
                <a:latin typeface="+mn-lt"/>
              </a:rPr>
              <a:t>ai servizi </a:t>
            </a:r>
            <a:r>
              <a:rPr lang="it-IT" sz="1600" dirty="0">
                <a:latin typeface="+mn-lt"/>
              </a:rPr>
              <a:t>del PTT, previa richiesta di autorizzazione al </a:t>
            </a:r>
            <a:r>
              <a:rPr lang="it-IT" sz="1600" dirty="0" smtClean="0">
                <a:latin typeface="+mn-lt"/>
              </a:rPr>
              <a:t>MEF Dipartimento</a:t>
            </a:r>
            <a:endParaRPr lang="it-IT" sz="1600" dirty="0">
              <a:latin typeface="+mn-lt"/>
            </a:endParaRPr>
          </a:p>
          <a:p>
            <a:pPr algn="l"/>
            <a:r>
              <a:rPr lang="it-IT" sz="1600" dirty="0">
                <a:latin typeface="+mn-lt"/>
              </a:rPr>
              <a:t>delle Finanze, Direzione </a:t>
            </a:r>
            <a:r>
              <a:rPr lang="it-IT" sz="1600" dirty="0" smtClean="0">
                <a:latin typeface="+mn-lt"/>
              </a:rPr>
              <a:t>Sistema Informativo </a:t>
            </a:r>
            <a:r>
              <a:rPr lang="it-IT" sz="1600" dirty="0">
                <a:latin typeface="+mn-lt"/>
              </a:rPr>
              <a:t>della Fiscalità</a:t>
            </a:r>
          </a:p>
          <a:p>
            <a:pPr algn="l"/>
            <a:endParaRPr lang="it-IT" sz="1600" dirty="0" smtClean="0">
              <a:latin typeface="+mn-lt"/>
            </a:endParaRPr>
          </a:p>
          <a:p>
            <a:pPr algn="l"/>
            <a:r>
              <a:rPr lang="it-IT" sz="1600" dirty="0" smtClean="0">
                <a:latin typeface="+mn-lt"/>
              </a:rPr>
              <a:t>Per </a:t>
            </a:r>
            <a:r>
              <a:rPr lang="it-IT" sz="1600" dirty="0">
                <a:latin typeface="+mn-lt"/>
              </a:rPr>
              <a:t>eventuali problematiche e nuovi accreditamenti ci </a:t>
            </a:r>
            <a:r>
              <a:rPr lang="it-IT" sz="1600" dirty="0" smtClean="0">
                <a:latin typeface="+mn-lt"/>
              </a:rPr>
              <a:t>si deve </a:t>
            </a:r>
            <a:r>
              <a:rPr lang="it-IT" sz="1600" dirty="0">
                <a:latin typeface="+mn-lt"/>
              </a:rPr>
              <a:t>rivolgere all’amministratore di sistema tramite </a:t>
            </a:r>
            <a:r>
              <a:rPr lang="it-IT" sz="1600" dirty="0" smtClean="0">
                <a:latin typeface="+mn-lt"/>
              </a:rPr>
              <a:t>email (df.utenzeesterne@finanze.it</a:t>
            </a:r>
            <a:r>
              <a:rPr lang="it-IT" sz="1600" dirty="0">
                <a:latin typeface="+mn-lt"/>
              </a:rPr>
              <a:t>)</a:t>
            </a:r>
            <a:endParaRPr lang="it-IT" sz="1600" dirty="0" smtClean="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52</a:t>
            </a:fld>
            <a:endParaRPr lang="it-IT"/>
          </a:p>
        </p:txBody>
      </p:sp>
    </p:spTree>
    <p:extLst>
      <p:ext uri="{BB962C8B-B14F-4D97-AF65-F5344CB8AC3E}">
        <p14:creationId xmlns:p14="http://schemas.microsoft.com/office/powerpoint/2010/main" val="10004628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b="1" dirty="0">
                <a:latin typeface="+mn-lt"/>
              </a:rPr>
              <a:t>4</a:t>
            </a:r>
            <a:r>
              <a:rPr lang="it-IT" sz="1600" b="1" dirty="0" smtClean="0">
                <a:latin typeface="+mn-lt"/>
              </a:rPr>
              <a:t>) </a:t>
            </a:r>
            <a:r>
              <a:rPr lang="it-IT" sz="1600" b="1" dirty="0">
                <a:latin typeface="+mn-lt"/>
              </a:rPr>
              <a:t>interazione tra i soggetti (ricorrente - ufficio  -  CTP e CTR) nel PTT con lo strumento PEC e piattaforma web</a:t>
            </a:r>
          </a:p>
          <a:p>
            <a:pPr algn="l"/>
            <a:endParaRPr lang="it-IT" sz="1600" dirty="0" smtClean="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53</a:t>
            </a:fld>
            <a:endParaRPr lang="it-IT"/>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90" y="2060848"/>
            <a:ext cx="7487815" cy="4227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98324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b="1" dirty="0">
                <a:latin typeface="+mn-lt"/>
              </a:rPr>
              <a:t>4</a:t>
            </a:r>
            <a:r>
              <a:rPr lang="it-IT" sz="1600" b="1" dirty="0" smtClean="0">
                <a:latin typeface="+mn-lt"/>
              </a:rPr>
              <a:t>) </a:t>
            </a:r>
            <a:r>
              <a:rPr lang="it-IT" sz="1600" b="1" dirty="0">
                <a:latin typeface="+mn-lt"/>
              </a:rPr>
              <a:t>interazione tra i soggetti (ricorrente - ufficio  -  CTP e CTR) nel PTT con lo strumento PEC e piattaforma web</a:t>
            </a:r>
          </a:p>
          <a:p>
            <a:pPr algn="l"/>
            <a:endParaRPr lang="it-IT" sz="1600" dirty="0" smtClean="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54</a:t>
            </a:fld>
            <a:endParaRPr lang="it-IT"/>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940" y="1550561"/>
            <a:ext cx="8669337"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63243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b="1" dirty="0">
                <a:latin typeface="+mn-lt"/>
              </a:rPr>
              <a:t>4</a:t>
            </a:r>
            <a:r>
              <a:rPr lang="it-IT" sz="1600" b="1" dirty="0" smtClean="0">
                <a:latin typeface="+mn-lt"/>
              </a:rPr>
              <a:t>) </a:t>
            </a:r>
            <a:r>
              <a:rPr lang="it-IT" sz="1600" b="1" dirty="0">
                <a:latin typeface="+mn-lt"/>
              </a:rPr>
              <a:t>interazione tra i soggetti (ricorrente - ufficio  -  CTP e CTR) nel PTT con lo strumento PEC e piattaforma web</a:t>
            </a:r>
          </a:p>
          <a:p>
            <a:pPr algn="l"/>
            <a:endParaRPr lang="it-IT" sz="1600" dirty="0" smtClean="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55</a:t>
            </a:fld>
            <a:endParaRPr lang="it-IT"/>
          </a:p>
        </p:txBody>
      </p:sp>
      <p:pic>
        <p:nvPicPr>
          <p:cNvPr id="8194" name="Picture 2"/>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278944" y="1628800"/>
            <a:ext cx="8401050"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44028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b="1" dirty="0">
                <a:latin typeface="+mn-lt"/>
              </a:rPr>
              <a:t>4</a:t>
            </a:r>
            <a:r>
              <a:rPr lang="it-IT" sz="1600" b="1" dirty="0" smtClean="0">
                <a:latin typeface="+mn-lt"/>
              </a:rPr>
              <a:t>) </a:t>
            </a:r>
            <a:r>
              <a:rPr lang="it-IT" sz="1600" b="1" dirty="0">
                <a:latin typeface="+mn-lt"/>
              </a:rPr>
              <a:t>interazione tra i soggetti (ricorrente - ufficio  -  CTP e CTR) nel PTT con lo strumento PEC e piattaforma web</a:t>
            </a:r>
          </a:p>
          <a:p>
            <a:pPr algn="l"/>
            <a:endParaRPr lang="it-IT" sz="1600" dirty="0" smtClean="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56</a:t>
            </a:fld>
            <a:endParaRPr lang="it-IT"/>
          </a:p>
        </p:txBody>
      </p:sp>
      <p:pic>
        <p:nvPicPr>
          <p:cNvPr id="9218" name="Picture 2"/>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88938" y="1844824"/>
            <a:ext cx="8364537" cy="400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55830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b="1" dirty="0">
                <a:latin typeface="+mn-lt"/>
              </a:rPr>
              <a:t>4</a:t>
            </a:r>
            <a:r>
              <a:rPr lang="it-IT" sz="1600" b="1" dirty="0" smtClean="0">
                <a:latin typeface="+mn-lt"/>
              </a:rPr>
              <a:t>) </a:t>
            </a:r>
            <a:r>
              <a:rPr lang="it-IT" sz="1600" b="1" dirty="0">
                <a:latin typeface="+mn-lt"/>
              </a:rPr>
              <a:t>interazione tra i soggetti (ricorrente - ufficio  -  CTP e CTR) nel PTT con lo strumento PEC e piattaforma web</a:t>
            </a:r>
          </a:p>
          <a:p>
            <a:pPr algn="l"/>
            <a:endParaRPr lang="it-IT" sz="1600" dirty="0" smtClean="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57</a:t>
            </a:fld>
            <a:endParaRPr lang="it-IT"/>
          </a:p>
        </p:txBody>
      </p:sp>
      <p:pic>
        <p:nvPicPr>
          <p:cNvPr id="10242" name="Picture 2"/>
          <p:cNvPicPr>
            <a:picLocks noChangeAspect="1" noChangeArrowheads="1"/>
          </p:cNvPicPr>
          <p:nvPr/>
        </p:nvPicPr>
        <p:blipFill>
          <a:blip r:embed="rId2">
            <a:grayscl/>
            <a:extLst>
              <a:ext uri="{BEBA8EAE-BF5A-486C-A8C5-ECC9F3942E4B}">
                <a14:imgProps xmlns:a14="http://schemas.microsoft.com/office/drawing/2010/main">
                  <a14:imgLayer r:embed="rId3">
                    <a14:imgEffect>
                      <a14:colorTemperature colorTemp="8250"/>
                    </a14:imgEffect>
                  </a14:imgLayer>
                </a14:imgProps>
              </a:ext>
              <a:ext uri="{28A0092B-C50C-407E-A947-70E740481C1C}">
                <a14:useLocalDpi xmlns:a14="http://schemas.microsoft.com/office/drawing/2010/main" val="0"/>
              </a:ext>
            </a:extLst>
          </a:blip>
          <a:srcRect/>
          <a:stretch>
            <a:fillRect/>
          </a:stretch>
        </p:blipFill>
        <p:spPr bwMode="auto">
          <a:xfrm>
            <a:off x="125780" y="1520344"/>
            <a:ext cx="8712200" cy="535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82337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b="1" dirty="0">
                <a:latin typeface="+mn-lt"/>
              </a:rPr>
              <a:t>4</a:t>
            </a:r>
            <a:r>
              <a:rPr lang="it-IT" sz="1600" b="1" dirty="0" smtClean="0">
                <a:latin typeface="+mn-lt"/>
              </a:rPr>
              <a:t>) </a:t>
            </a:r>
            <a:r>
              <a:rPr lang="it-IT" sz="1600" b="1" dirty="0">
                <a:latin typeface="+mn-lt"/>
              </a:rPr>
              <a:t>interazione tra i soggetti (ricorrente - ufficio  -  CTP e CTR) nel PTT con lo strumento PEC e piattaforma </a:t>
            </a:r>
            <a:r>
              <a:rPr lang="it-IT" sz="1600" b="1" dirty="0" smtClean="0">
                <a:latin typeface="+mn-lt"/>
              </a:rPr>
              <a:t>web</a:t>
            </a:r>
          </a:p>
          <a:p>
            <a:pPr algn="l"/>
            <a:endParaRPr lang="it-IT" sz="1600" b="1" dirty="0">
              <a:latin typeface="+mn-lt"/>
            </a:endParaRPr>
          </a:p>
          <a:p>
            <a:pPr algn="l"/>
            <a:r>
              <a:rPr lang="it-IT" sz="1600" dirty="0">
                <a:latin typeface="+mn-lt"/>
              </a:rPr>
              <a:t>Le pagine dedicate al </a:t>
            </a:r>
            <a:r>
              <a:rPr lang="it-IT" sz="1600" dirty="0" smtClean="0">
                <a:latin typeface="+mn-lt"/>
              </a:rPr>
              <a:t>PTT forniscono </a:t>
            </a:r>
            <a:r>
              <a:rPr lang="it-IT" sz="1600" dirty="0">
                <a:latin typeface="+mn-lt"/>
              </a:rPr>
              <a:t>spiegazioni </a:t>
            </a:r>
            <a:r>
              <a:rPr lang="it-IT" sz="1600" dirty="0" smtClean="0">
                <a:latin typeface="+mn-lt"/>
              </a:rPr>
              <a:t>e consentono </a:t>
            </a:r>
            <a:r>
              <a:rPr lang="it-IT" sz="1600" dirty="0">
                <a:latin typeface="+mn-lt"/>
              </a:rPr>
              <a:t>di</a:t>
            </a:r>
            <a:r>
              <a:rPr lang="it-IT" sz="1600" dirty="0" smtClean="0">
                <a:latin typeface="+mn-lt"/>
              </a:rPr>
              <a:t>:</a:t>
            </a:r>
          </a:p>
          <a:p>
            <a:pPr algn="l"/>
            <a:r>
              <a:rPr lang="it-IT" sz="1600" dirty="0" smtClean="0">
                <a:latin typeface="+mn-lt"/>
              </a:rPr>
              <a:t>effettuare la registrazione</a:t>
            </a:r>
            <a:endParaRPr lang="it-IT" sz="1600" dirty="0">
              <a:latin typeface="+mn-lt"/>
            </a:endParaRPr>
          </a:p>
          <a:p>
            <a:pPr algn="l"/>
            <a:r>
              <a:rPr lang="it-IT" sz="1600" dirty="0" smtClean="0">
                <a:latin typeface="+mn-lt"/>
              </a:rPr>
              <a:t>accedere all’applicativo</a:t>
            </a:r>
            <a:endParaRPr lang="it-IT" sz="1600" dirty="0">
              <a:latin typeface="+mn-lt"/>
            </a:endParaRPr>
          </a:p>
          <a:p>
            <a:pPr algn="l"/>
            <a:r>
              <a:rPr lang="it-IT" sz="1600" dirty="0" smtClean="0">
                <a:latin typeface="+mn-lt"/>
              </a:rPr>
              <a:t>consultare </a:t>
            </a:r>
            <a:r>
              <a:rPr lang="it-IT" sz="1600" dirty="0">
                <a:latin typeface="+mn-lt"/>
              </a:rPr>
              <a:t>i formati </a:t>
            </a:r>
            <a:r>
              <a:rPr lang="it-IT" sz="1600" dirty="0" smtClean="0">
                <a:latin typeface="+mn-lt"/>
              </a:rPr>
              <a:t>dei documenti informatici consentiti</a:t>
            </a:r>
            <a:endParaRPr lang="it-IT" sz="1600" dirty="0">
              <a:latin typeface="+mn-lt"/>
            </a:endParaRPr>
          </a:p>
          <a:p>
            <a:pPr algn="l"/>
            <a:r>
              <a:rPr lang="it-IT" sz="1600" dirty="0" smtClean="0">
                <a:latin typeface="+mn-lt"/>
              </a:rPr>
              <a:t>consultare </a:t>
            </a:r>
            <a:r>
              <a:rPr lang="it-IT" sz="1600" dirty="0">
                <a:latin typeface="+mn-lt"/>
              </a:rPr>
              <a:t>la </a:t>
            </a:r>
            <a:r>
              <a:rPr lang="it-IT" sz="1600" dirty="0" smtClean="0">
                <a:latin typeface="+mn-lt"/>
              </a:rPr>
              <a:t>tipologia delle anomalie eventualmente </a:t>
            </a:r>
            <a:r>
              <a:rPr lang="it-IT" sz="1600" dirty="0">
                <a:latin typeface="+mn-lt"/>
              </a:rPr>
              <a:t>riscontrate</a:t>
            </a:r>
          </a:p>
          <a:p>
            <a:pPr algn="l"/>
            <a:r>
              <a:rPr lang="it-IT" sz="1600" dirty="0">
                <a:latin typeface="+mn-lt"/>
              </a:rPr>
              <a:t>dal sistema al </a:t>
            </a:r>
            <a:r>
              <a:rPr lang="it-IT" sz="1600" dirty="0" smtClean="0">
                <a:latin typeface="+mn-lt"/>
              </a:rPr>
              <a:t>momento della </a:t>
            </a:r>
            <a:r>
              <a:rPr lang="it-IT" sz="1600" dirty="0">
                <a:latin typeface="+mn-lt"/>
              </a:rPr>
              <a:t>trasmissione</a:t>
            </a:r>
          </a:p>
          <a:p>
            <a:pPr algn="l"/>
            <a:endParaRPr lang="it-IT" sz="1600" dirty="0" smtClean="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58</a:t>
            </a:fld>
            <a:endParaRPr lang="it-IT"/>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3789039"/>
            <a:ext cx="3168352" cy="250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3768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b="1" dirty="0">
                <a:latin typeface="+mn-lt"/>
              </a:rPr>
              <a:t>4</a:t>
            </a:r>
            <a:r>
              <a:rPr lang="it-IT" sz="1600" b="1" dirty="0" smtClean="0">
                <a:latin typeface="+mn-lt"/>
              </a:rPr>
              <a:t>) </a:t>
            </a:r>
            <a:r>
              <a:rPr lang="it-IT" sz="1600" b="1" dirty="0">
                <a:latin typeface="+mn-lt"/>
              </a:rPr>
              <a:t>interazione tra i soggetti (ricorrente - ufficio  -  CTP e CTR) nel PTT con lo strumento PEC e piattaforma </a:t>
            </a:r>
            <a:r>
              <a:rPr lang="it-IT" sz="1600" b="1" dirty="0" smtClean="0">
                <a:latin typeface="+mn-lt"/>
              </a:rPr>
              <a:t>web</a:t>
            </a:r>
          </a:p>
          <a:p>
            <a:pPr algn="l"/>
            <a:endParaRPr lang="it-IT" sz="1600" b="1" dirty="0">
              <a:latin typeface="+mn-lt"/>
            </a:endParaRPr>
          </a:p>
          <a:p>
            <a:pPr algn="l"/>
            <a:r>
              <a:rPr lang="it-IT" sz="1600" dirty="0">
                <a:latin typeface="+mn-lt"/>
              </a:rPr>
              <a:t>La registrazione e la gestione delle credenziali avviene tramite il</a:t>
            </a:r>
          </a:p>
          <a:p>
            <a:pPr algn="l"/>
            <a:r>
              <a:rPr lang="it-IT" sz="1600" dirty="0">
                <a:latin typeface="+mn-lt"/>
              </a:rPr>
              <a:t>Portale della Giustizia Tributaria www.giustiziatributaria.gov.it,</a:t>
            </a:r>
          </a:p>
          <a:p>
            <a:pPr algn="l"/>
            <a:r>
              <a:rPr lang="it-IT" sz="1600" dirty="0">
                <a:latin typeface="+mn-lt"/>
              </a:rPr>
              <a:t>ed è differenziata per</a:t>
            </a:r>
            <a:r>
              <a:rPr lang="it-IT" sz="1600" dirty="0" smtClean="0">
                <a:latin typeface="+mn-lt"/>
              </a:rPr>
              <a:t>:</a:t>
            </a:r>
          </a:p>
          <a:p>
            <a:pPr algn="l"/>
            <a:endParaRPr lang="it-IT" sz="1600" dirty="0">
              <a:latin typeface="+mn-lt"/>
            </a:endParaRPr>
          </a:p>
          <a:p>
            <a:pPr algn="l"/>
            <a:r>
              <a:rPr lang="it-IT" sz="1600" dirty="0" smtClean="0">
                <a:latin typeface="+mn-lt"/>
              </a:rPr>
              <a:t>Professionisti </a:t>
            </a:r>
            <a:r>
              <a:rPr lang="it-IT" sz="1600" dirty="0">
                <a:latin typeface="+mn-lt"/>
              </a:rPr>
              <a:t>e contribuenti</a:t>
            </a:r>
          </a:p>
          <a:p>
            <a:pPr algn="l"/>
            <a:r>
              <a:rPr lang="it-IT" sz="1600" dirty="0" smtClean="0">
                <a:latin typeface="+mn-lt"/>
              </a:rPr>
              <a:t>Enti </a:t>
            </a:r>
            <a:r>
              <a:rPr lang="it-IT" sz="1600" dirty="0">
                <a:latin typeface="+mn-lt"/>
              </a:rPr>
              <a:t>impositori del Sistema Informativo della Fiscalità (SIF)</a:t>
            </a:r>
          </a:p>
          <a:p>
            <a:pPr algn="l"/>
            <a:r>
              <a:rPr lang="it-IT" sz="1600" dirty="0">
                <a:latin typeface="+mn-lt"/>
              </a:rPr>
              <a:t>quali Agenzie fiscali, Enti locali, Equitalia, …</a:t>
            </a:r>
            <a:endParaRPr lang="it-IT" sz="1600" dirty="0" smtClean="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59</a:t>
            </a:fld>
            <a:endParaRPr lang="it-IT"/>
          </a:p>
        </p:txBody>
      </p:sp>
    </p:spTree>
    <p:extLst>
      <p:ext uri="{BB962C8B-B14F-4D97-AF65-F5344CB8AC3E}">
        <p14:creationId xmlns:p14="http://schemas.microsoft.com/office/powerpoint/2010/main" val="3693588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1371600" y="836712"/>
            <a:ext cx="6400800" cy="5328592"/>
          </a:xfrm>
        </p:spPr>
        <p:txBody>
          <a:bodyPr>
            <a:noAutofit/>
          </a:bodyPr>
          <a:lstStyle/>
          <a:p>
            <a:r>
              <a:rPr lang="it-IT" sz="1600" b="1" dirty="0" smtClean="0">
                <a:latin typeface="+mn-lt"/>
              </a:rPr>
              <a:t>Indice degli argomenti trattati</a:t>
            </a:r>
          </a:p>
          <a:p>
            <a:pPr algn="l"/>
            <a:r>
              <a:rPr lang="it-IT" sz="1600" dirty="0" smtClean="0">
                <a:latin typeface="+mn-lt"/>
              </a:rPr>
              <a:t>11) Portale www.giustiziatributaria.gov.it  - Numero verde e Assistenza on line</a:t>
            </a:r>
          </a:p>
          <a:p>
            <a:pPr algn="l"/>
            <a:r>
              <a:rPr lang="it-IT" sz="1600" dirty="0" smtClean="0">
                <a:latin typeface="+mn-lt"/>
              </a:rPr>
              <a:t>12) Telecontenzioso: Consultazione del fascicolo processuale informatico</a:t>
            </a:r>
          </a:p>
          <a:p>
            <a:pPr algn="l"/>
            <a:r>
              <a:rPr lang="it-IT" sz="1600" dirty="0" smtClean="0">
                <a:latin typeface="+mn-lt"/>
              </a:rPr>
              <a:t>13) informazioni sui ricorsi presentati e accesso al fascicolo processuale informatico</a:t>
            </a:r>
          </a:p>
          <a:p>
            <a:pPr algn="l"/>
            <a:r>
              <a:rPr lang="it-IT" sz="1600" dirty="0" smtClean="0">
                <a:latin typeface="+mn-lt"/>
              </a:rPr>
              <a:t>14) Significato di Cloud - lavorare su di una cartella informatica in rete</a:t>
            </a:r>
          </a:p>
          <a:p>
            <a:pPr algn="l"/>
            <a:r>
              <a:rPr lang="it-IT" sz="1600" dirty="0" smtClean="0">
                <a:latin typeface="+mn-lt"/>
              </a:rPr>
              <a:t>15) Gli utenti registrati al PTT devono usare le medesime credenziali per la visualizzazione del fascicolo processuale informatico. Il Telecontenzioso - Consultazione del fascicolo processuale informatico</a:t>
            </a:r>
          </a:p>
          <a:p>
            <a:pPr algn="l"/>
            <a:r>
              <a:rPr lang="it-IT" sz="1600" dirty="0" smtClean="0">
                <a:latin typeface="+mn-lt"/>
              </a:rPr>
              <a:t>16) Ricezione del ricorso/appello andata a buon fine e l’iscrizione della causa al RG, il SIGIT crea automaticamente il fascicolo processuale informatico e predispone le cartelle:•             ricorrente•             resistente•             ufficio•             altre parti"</a:t>
            </a:r>
          </a:p>
          <a:p>
            <a:pPr algn="l"/>
            <a:r>
              <a:rPr lang="it-IT" sz="1600" dirty="0" smtClean="0">
                <a:latin typeface="+mn-lt"/>
              </a:rPr>
              <a:t>17) Interazione- Attenzioni di svolgere per evitare di incorrere in problemi di diritto e per evitare eccezioni di controparte</a:t>
            </a:r>
          </a:p>
          <a:p>
            <a:pPr algn="l"/>
            <a:r>
              <a:rPr lang="it-IT" sz="1600" dirty="0" smtClean="0">
                <a:latin typeface="+mn-lt"/>
              </a:rPr>
              <a:t>18) COMPILAZIONE NIR WEB come si esegue  </a:t>
            </a:r>
            <a:endParaRPr lang="it-IT" sz="1600" dirty="0" smtClean="0">
              <a:latin typeface="+mn-lt"/>
            </a:endParaRPr>
          </a:p>
          <a:p>
            <a:pPr algn="l"/>
            <a:r>
              <a:rPr lang="it-IT" sz="1600" dirty="0" smtClean="0">
                <a:latin typeface="+mn-lt"/>
              </a:rPr>
              <a:t>19</a:t>
            </a:r>
            <a:r>
              <a:rPr lang="it-IT" sz="1600" dirty="0" smtClean="0">
                <a:latin typeface="+mn-lt"/>
              </a:rPr>
              <a:t>) Anomalie Bloccanti e Anomalie non Bloccati, differenze</a:t>
            </a:r>
          </a:p>
          <a:p>
            <a:pPr algn="l"/>
            <a:r>
              <a:rPr lang="it-IT" sz="1600" dirty="0" smtClean="0">
                <a:latin typeface="+mn-lt"/>
              </a:rPr>
              <a:t>20) Diagramma di flusso - come operare in modo corretto ed evitare le anomalie bloccanti</a:t>
            </a:r>
          </a:p>
          <a:p>
            <a:endParaRPr lang="it-IT" sz="1600" dirty="0" smtClean="0">
              <a:latin typeface="+mn-lt"/>
            </a:endParaRPr>
          </a:p>
          <a:p>
            <a:endParaRPr lang="it-IT" sz="1600" dirty="0" smtClean="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6</a:t>
            </a:fld>
            <a:endParaRPr lang="it-IT"/>
          </a:p>
        </p:txBody>
      </p:sp>
    </p:spTree>
    <p:extLst>
      <p:ext uri="{BB962C8B-B14F-4D97-AF65-F5344CB8AC3E}">
        <p14:creationId xmlns:p14="http://schemas.microsoft.com/office/powerpoint/2010/main" val="15609267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b="1" dirty="0">
                <a:latin typeface="+mn-lt"/>
              </a:rPr>
              <a:t>4</a:t>
            </a:r>
            <a:r>
              <a:rPr lang="it-IT" sz="1600" b="1" dirty="0" smtClean="0">
                <a:latin typeface="+mn-lt"/>
              </a:rPr>
              <a:t>) </a:t>
            </a:r>
            <a:r>
              <a:rPr lang="it-IT" sz="1600" b="1" dirty="0">
                <a:latin typeface="+mn-lt"/>
              </a:rPr>
              <a:t>interazione tra i soggetti (ricorrente - ufficio  -  CTP e CTR) nel PTT con lo strumento PEC e piattaforma </a:t>
            </a:r>
            <a:r>
              <a:rPr lang="it-IT" sz="1600" b="1" dirty="0" smtClean="0">
                <a:latin typeface="+mn-lt"/>
              </a:rPr>
              <a:t>web</a:t>
            </a:r>
          </a:p>
          <a:p>
            <a:pPr algn="l"/>
            <a:endParaRPr lang="it-IT" sz="1600" b="1" dirty="0">
              <a:latin typeface="+mn-lt"/>
            </a:endParaRPr>
          </a:p>
          <a:p>
            <a:pPr algn="l"/>
            <a:r>
              <a:rPr lang="it-IT" sz="1600" b="1" dirty="0" smtClean="0">
                <a:latin typeface="+mn-lt"/>
              </a:rPr>
              <a:t>Aspetti </a:t>
            </a:r>
            <a:r>
              <a:rPr lang="it-IT" sz="1600" b="1" dirty="0">
                <a:latin typeface="+mn-lt"/>
              </a:rPr>
              <a:t>tecnici: caratteristiche della </a:t>
            </a:r>
            <a:r>
              <a:rPr lang="it-IT" sz="1600" b="1" dirty="0" smtClean="0">
                <a:latin typeface="+mn-lt"/>
              </a:rPr>
              <a:t>firma digitale </a:t>
            </a:r>
            <a:r>
              <a:rPr lang="it-IT" sz="1600" b="1" dirty="0">
                <a:latin typeface="+mn-lt"/>
              </a:rPr>
              <a:t>sugli atti e documenti</a:t>
            </a:r>
          </a:p>
          <a:p>
            <a:pPr algn="l"/>
            <a:r>
              <a:rPr lang="it-IT" sz="1600" dirty="0">
                <a:latin typeface="+mn-lt"/>
              </a:rPr>
              <a:t>La firma digitale consiste nella creazione di un file, definito</a:t>
            </a:r>
          </a:p>
          <a:p>
            <a:pPr algn="l"/>
            <a:r>
              <a:rPr lang="it-IT" sz="1600" dirty="0">
                <a:latin typeface="+mn-lt"/>
              </a:rPr>
              <a:t>“busta crittografica”, che racchiude al suo interno </a:t>
            </a:r>
            <a:r>
              <a:rPr lang="it-IT" sz="1600" dirty="0" smtClean="0">
                <a:latin typeface="+mn-lt"/>
              </a:rPr>
              <a:t>il documento </a:t>
            </a:r>
            <a:r>
              <a:rPr lang="it-IT" sz="1600" dirty="0">
                <a:latin typeface="+mn-lt"/>
              </a:rPr>
              <a:t>originale, l’evidenza informatica della firma e </a:t>
            </a:r>
            <a:r>
              <a:rPr lang="it-IT" sz="1600" dirty="0" smtClean="0">
                <a:latin typeface="+mn-lt"/>
              </a:rPr>
              <a:t>la chiave </a:t>
            </a:r>
            <a:r>
              <a:rPr lang="it-IT" sz="1600" dirty="0">
                <a:latin typeface="+mn-lt"/>
              </a:rPr>
              <a:t>per la verifica della stessa.</a:t>
            </a:r>
          </a:p>
          <a:p>
            <a:pPr algn="l"/>
            <a:r>
              <a:rPr lang="it-IT" sz="1600" dirty="0" smtClean="0">
                <a:latin typeface="+mn-lt"/>
              </a:rPr>
              <a:t>Il </a:t>
            </a:r>
            <a:r>
              <a:rPr lang="it-IT" sz="1600" dirty="0">
                <a:latin typeface="+mn-lt"/>
              </a:rPr>
              <a:t>formato di firma previsto è </a:t>
            </a:r>
            <a:r>
              <a:rPr lang="it-IT" sz="1600" dirty="0" err="1">
                <a:latin typeface="+mn-lt"/>
              </a:rPr>
              <a:t>CAdES</a:t>
            </a:r>
            <a:r>
              <a:rPr lang="it-IT" sz="1600" dirty="0">
                <a:latin typeface="+mn-lt"/>
              </a:rPr>
              <a:t> che aggiunge l’estensione</a:t>
            </a:r>
          </a:p>
          <a:p>
            <a:pPr algn="l"/>
            <a:r>
              <a:rPr lang="it-IT" sz="1600" dirty="0">
                <a:latin typeface="+mn-lt"/>
              </a:rPr>
              <a:t>*.p7m a quella originaria del file (esempio *.pdf.p7m).</a:t>
            </a:r>
          </a:p>
          <a:p>
            <a:pPr algn="l"/>
            <a:r>
              <a:rPr lang="it-IT" sz="1600" dirty="0" smtClean="0">
                <a:latin typeface="+mn-lt"/>
              </a:rPr>
              <a:t>Le </a:t>
            </a:r>
            <a:r>
              <a:rPr lang="it-IT" sz="1600" dirty="0">
                <a:latin typeface="+mn-lt"/>
              </a:rPr>
              <a:t>sue caratteristiche consentono anche l’apposizione di due o</a:t>
            </a:r>
          </a:p>
          <a:p>
            <a:pPr algn="l"/>
            <a:r>
              <a:rPr lang="it-IT" sz="1600" dirty="0">
                <a:latin typeface="+mn-lt"/>
              </a:rPr>
              <a:t>più firme, ad esempio in caso di collegio difensivo, sull’atto di</a:t>
            </a:r>
          </a:p>
          <a:p>
            <a:pPr algn="l"/>
            <a:r>
              <a:rPr lang="it-IT" sz="1600" dirty="0">
                <a:latin typeface="+mn-lt"/>
              </a:rPr>
              <a:t>ricorso (*.pdf.p7m.p7m).</a:t>
            </a:r>
          </a:p>
          <a:p>
            <a:pPr algn="l"/>
            <a:r>
              <a:rPr lang="it-IT" sz="1600" dirty="0" smtClean="0">
                <a:latin typeface="+mn-lt"/>
              </a:rPr>
              <a:t>Nel </a:t>
            </a:r>
            <a:r>
              <a:rPr lang="it-IT" sz="1600" dirty="0">
                <a:latin typeface="+mn-lt"/>
              </a:rPr>
              <a:t>caso di documenti sottoscritti in formato </a:t>
            </a:r>
            <a:r>
              <a:rPr lang="it-IT" sz="1600" dirty="0" err="1">
                <a:latin typeface="+mn-lt"/>
              </a:rPr>
              <a:t>CAdES</a:t>
            </a:r>
            <a:r>
              <a:rPr lang="it-IT" sz="1600" dirty="0">
                <a:latin typeface="+mn-lt"/>
              </a:rPr>
              <a:t>, non è</a:t>
            </a:r>
          </a:p>
          <a:p>
            <a:pPr algn="l"/>
            <a:r>
              <a:rPr lang="it-IT" sz="1600" dirty="0">
                <a:latin typeface="+mn-lt"/>
              </a:rPr>
              <a:t>possibile procedere a modifiche sul documento all’interno della</a:t>
            </a:r>
          </a:p>
          <a:p>
            <a:pPr algn="l"/>
            <a:r>
              <a:rPr lang="it-IT" sz="1600" dirty="0">
                <a:latin typeface="+mn-lt"/>
              </a:rPr>
              <a:t>busta crittografica.</a:t>
            </a:r>
            <a:endParaRPr lang="it-IT" sz="1600" dirty="0" smtClean="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60</a:t>
            </a:fld>
            <a:endParaRPr lang="it-IT"/>
          </a:p>
        </p:txBody>
      </p:sp>
    </p:spTree>
    <p:extLst>
      <p:ext uri="{BB962C8B-B14F-4D97-AF65-F5344CB8AC3E}">
        <p14:creationId xmlns:p14="http://schemas.microsoft.com/office/powerpoint/2010/main" val="26252587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b="1" dirty="0">
                <a:latin typeface="+mn-lt"/>
              </a:rPr>
              <a:t>5) Funzionamento della Piattaforma Web e cenni sulle tempistiche di risposta </a:t>
            </a:r>
            <a:r>
              <a:rPr lang="it-IT" sz="1600" b="1" dirty="0" smtClean="0">
                <a:latin typeface="+mn-lt"/>
              </a:rPr>
              <a:t>temporale</a:t>
            </a:r>
          </a:p>
          <a:p>
            <a:pPr algn="l"/>
            <a:endParaRPr lang="it-IT" sz="1600" b="1" dirty="0">
              <a:latin typeface="+mn-lt"/>
            </a:endParaRPr>
          </a:p>
          <a:p>
            <a:pPr algn="l"/>
            <a:endParaRPr lang="it-IT" sz="1600" b="1" dirty="0">
              <a:latin typeface="+mn-lt"/>
            </a:endParaRPr>
          </a:p>
          <a:p>
            <a:pPr algn="l"/>
            <a:endParaRPr lang="it-IT" sz="1600" dirty="0" smtClean="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61</a:t>
            </a:fld>
            <a:endParaRPr lang="it-IT"/>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340768"/>
            <a:ext cx="5731222" cy="4788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5696332"/>
            <a:ext cx="3798887"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39862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dirty="0">
                <a:latin typeface="+mn-lt"/>
              </a:rPr>
              <a:t>6) Messaggio asincrono </a:t>
            </a:r>
            <a:r>
              <a:rPr lang="it-IT" sz="1600" dirty="0" smtClean="0">
                <a:latin typeface="+mn-lt"/>
              </a:rPr>
              <a:t>– significato</a:t>
            </a:r>
          </a:p>
          <a:p>
            <a:pPr algn="l"/>
            <a:endParaRPr lang="it-IT" sz="1600" dirty="0">
              <a:latin typeface="+mn-lt"/>
            </a:endParaRPr>
          </a:p>
          <a:p>
            <a:pPr algn="l"/>
            <a:r>
              <a:rPr lang="it-IT" sz="1600" dirty="0">
                <a:latin typeface="+mn-lt"/>
              </a:rPr>
              <a:t>Lo scambio di messaggi può essere essenzialmente di tre tipi</a:t>
            </a:r>
            <a:r>
              <a:rPr lang="it-IT" sz="1600" dirty="0" smtClean="0">
                <a:latin typeface="+mn-lt"/>
              </a:rPr>
              <a:t>:</a:t>
            </a:r>
          </a:p>
          <a:p>
            <a:pPr algn="l"/>
            <a:r>
              <a:rPr lang="it-IT" sz="1600" dirty="0" smtClean="0">
                <a:latin typeface="+mn-lt"/>
              </a:rPr>
              <a:t>comunicazione </a:t>
            </a:r>
            <a:r>
              <a:rPr lang="it-IT" sz="1600" dirty="0">
                <a:latin typeface="+mn-lt"/>
              </a:rPr>
              <a:t>asincrona: il mittente spedisce il messaggio e continua ad effettuare le proprie </a:t>
            </a:r>
            <a:r>
              <a:rPr lang="it-IT" sz="1600" dirty="0" smtClean="0">
                <a:latin typeface="+mn-lt"/>
              </a:rPr>
              <a:t>operazioni</a:t>
            </a:r>
          </a:p>
          <a:p>
            <a:pPr algn="l"/>
            <a:r>
              <a:rPr lang="it-IT" sz="1600" dirty="0" smtClean="0">
                <a:latin typeface="+mn-lt"/>
              </a:rPr>
              <a:t>comunicazione </a:t>
            </a:r>
            <a:r>
              <a:rPr lang="it-IT" sz="1600" dirty="0">
                <a:latin typeface="+mn-lt"/>
              </a:rPr>
              <a:t>sincrona: il mittente spedisce il messaggio ed attende sino a quando il ricevente non ha ricevuto il messaggio, elaborato la risposta ed inviata al </a:t>
            </a:r>
            <a:r>
              <a:rPr lang="it-IT" sz="1600" dirty="0" smtClean="0">
                <a:latin typeface="+mn-lt"/>
              </a:rPr>
              <a:t>mittente </a:t>
            </a:r>
          </a:p>
          <a:p>
            <a:pPr algn="l"/>
            <a:r>
              <a:rPr lang="it-IT" sz="1600" dirty="0" smtClean="0">
                <a:latin typeface="+mn-lt"/>
              </a:rPr>
              <a:t>remote </a:t>
            </a:r>
            <a:r>
              <a:rPr lang="it-IT" sz="1600" dirty="0" err="1">
                <a:latin typeface="+mn-lt"/>
              </a:rPr>
              <a:t>invocation</a:t>
            </a:r>
            <a:r>
              <a:rPr lang="it-IT" sz="1600" dirty="0">
                <a:latin typeface="+mn-lt"/>
              </a:rPr>
              <a:t>: il mittente aspetta che il ricevente sia pronto per ricevere, e solo dopo che il ricevente si è dato disponibile per ricevere il mittente invia il messaggio.</a:t>
            </a:r>
            <a:endParaRPr lang="it-IT" sz="1600" dirty="0" smtClean="0">
              <a:latin typeface="+mn-lt"/>
            </a:endParaRPr>
          </a:p>
          <a:p>
            <a:pPr algn="l"/>
            <a:endParaRPr lang="it-IT" sz="1600" dirty="0">
              <a:latin typeface="+mn-lt"/>
            </a:endParaRPr>
          </a:p>
          <a:p>
            <a:pPr algn="l"/>
            <a:endParaRPr lang="it-IT" sz="1600" dirty="0" smtClean="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62</a:t>
            </a:fld>
            <a:endParaRPr lang="it-IT"/>
          </a:p>
        </p:txBody>
      </p:sp>
    </p:spTree>
    <p:extLst>
      <p:ext uri="{BB962C8B-B14F-4D97-AF65-F5344CB8AC3E}">
        <p14:creationId xmlns:p14="http://schemas.microsoft.com/office/powerpoint/2010/main" val="28206190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dirty="0">
                <a:latin typeface="+mn-lt"/>
              </a:rPr>
              <a:t>7) immediatezza della risposta  del sistema - tipologia della risposta proveniente da un sistema automatico web sempre attivo</a:t>
            </a:r>
            <a:r>
              <a:rPr lang="it-IT" sz="1600" dirty="0" smtClean="0">
                <a:latin typeface="+mn-lt"/>
              </a:rPr>
              <a:t>.</a:t>
            </a:r>
          </a:p>
          <a:p>
            <a:pPr algn="l"/>
            <a:endParaRPr lang="it-IT" sz="1600" dirty="0">
              <a:latin typeface="+mn-lt"/>
            </a:endParaRPr>
          </a:p>
          <a:p>
            <a:pPr algn="l"/>
            <a:r>
              <a:rPr lang="it-IT" sz="1600" dirty="0" smtClean="0">
                <a:latin typeface="+mn-lt"/>
              </a:rPr>
              <a:t>Il sistema telematico risponde immediatamente all’inoltro della documentazione. Questa prima risposta avviene quindi alla casella PEC di chi ha inviato nell’arco temporale di pochi secondi. Chi risponde è il sistema telematico. </a:t>
            </a:r>
          </a:p>
          <a:p>
            <a:pPr algn="l"/>
            <a:r>
              <a:rPr lang="it-IT" sz="1600" dirty="0" smtClean="0">
                <a:latin typeface="+mn-lt"/>
              </a:rPr>
              <a:t>Successivamente (nell’arco di pochi minuti solitamente e in ogni caso non oltre le 24 ore) il sistema telematico risponde se il controllo automatico è andato a buon fine con l’RGR o RGA. </a:t>
            </a:r>
            <a:endParaRPr lang="it-IT" sz="1600" dirty="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63</a:t>
            </a:fld>
            <a:endParaRPr lang="it-IT"/>
          </a:p>
        </p:txBody>
      </p:sp>
    </p:spTree>
    <p:extLst>
      <p:ext uri="{BB962C8B-B14F-4D97-AF65-F5344CB8AC3E}">
        <p14:creationId xmlns:p14="http://schemas.microsoft.com/office/powerpoint/2010/main" val="29260085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dirty="0">
                <a:latin typeface="+mn-lt"/>
              </a:rPr>
              <a:t>8) L’adozione PTT  e la non obbligatorietà </a:t>
            </a:r>
            <a:r>
              <a:rPr lang="mr-IN" sz="1600" dirty="0" smtClean="0">
                <a:latin typeface="+mn-lt"/>
              </a:rPr>
              <a:t>–</a:t>
            </a:r>
            <a:r>
              <a:rPr lang="it-IT" sz="1600" dirty="0" smtClean="0">
                <a:latin typeface="+mn-lt"/>
              </a:rPr>
              <a:t> casistiche</a:t>
            </a:r>
          </a:p>
          <a:p>
            <a:pPr algn="l"/>
            <a:endParaRPr lang="it-IT" sz="1600" dirty="0">
              <a:latin typeface="+mn-lt"/>
            </a:endParaRPr>
          </a:p>
          <a:p>
            <a:pPr algn="l"/>
            <a:r>
              <a:rPr lang="it-IT" sz="1600" dirty="0" smtClean="0">
                <a:latin typeface="+mn-lt"/>
              </a:rPr>
              <a:t>L’adozione del PTT non è obbligatoria. Il sistema è facoltativo</a:t>
            </a:r>
            <a:r>
              <a:rPr lang="it-IT" sz="1600" dirty="0">
                <a:latin typeface="+mn-lt"/>
              </a:rPr>
              <a:t>. Il PTT, quindi, è </a:t>
            </a:r>
            <a:r>
              <a:rPr lang="it-IT" sz="1600" dirty="0" smtClean="0">
                <a:latin typeface="+mn-lt"/>
              </a:rPr>
              <a:t> facoltativo </a:t>
            </a:r>
            <a:r>
              <a:rPr lang="it-IT" sz="1600" dirty="0">
                <a:latin typeface="+mn-lt"/>
              </a:rPr>
              <a:t>e non un obbligo per il contribuente. </a:t>
            </a:r>
            <a:endParaRPr lang="it-IT" sz="1600" dirty="0" smtClean="0">
              <a:latin typeface="+mn-lt"/>
            </a:endParaRPr>
          </a:p>
          <a:p>
            <a:pPr algn="l"/>
            <a:r>
              <a:rPr lang="it-IT" sz="1600" dirty="0" smtClean="0">
                <a:latin typeface="+mn-lt"/>
              </a:rPr>
              <a:t>La </a:t>
            </a:r>
            <a:r>
              <a:rPr lang="it-IT" sz="1600" dirty="0">
                <a:latin typeface="+mn-lt"/>
              </a:rPr>
              <a:t>condizione è che se il giudizio viene iniziato in modalità telematica deve essere continuato in tale forma per l’intero grado di giudizio e per l’eventuale appello, salvo che l’incarico sia conferito ad altro difensore.</a:t>
            </a: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64</a:t>
            </a:fld>
            <a:endParaRPr lang="it-IT"/>
          </a:p>
        </p:txBody>
      </p:sp>
    </p:spTree>
    <p:extLst>
      <p:ext uri="{BB962C8B-B14F-4D97-AF65-F5344CB8AC3E}">
        <p14:creationId xmlns:p14="http://schemas.microsoft.com/office/powerpoint/2010/main" val="509784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dirty="0">
                <a:latin typeface="+mn-lt"/>
              </a:rPr>
              <a:t>9) Introduzione delle comunicazioni processuali a mezzo PEC (notifica ricorsi e appelli</a:t>
            </a:r>
            <a:r>
              <a:rPr lang="it-IT" sz="1600" dirty="0" smtClean="0">
                <a:latin typeface="+mn-lt"/>
              </a:rPr>
              <a:t>)</a:t>
            </a:r>
          </a:p>
          <a:p>
            <a:pPr algn="l"/>
            <a:r>
              <a:rPr lang="it-IT" sz="1600" dirty="0">
                <a:latin typeface="+mn-lt"/>
              </a:rPr>
              <a:t>Una volta notificato il ricorso/appello alla controparte tramite la PEC, il ricorrente/appellante ha l’obbligo di depositare tale atto ed i relativi allegati per via telematica, ricevendo online il numero di iscrizione a ruolo della controversia. </a:t>
            </a:r>
            <a:endParaRPr lang="it-IT" sz="1600" dirty="0" smtClean="0">
              <a:latin typeface="+mn-lt"/>
            </a:endParaRPr>
          </a:p>
          <a:p>
            <a:pPr algn="l"/>
            <a:r>
              <a:rPr lang="it-IT" sz="1600" dirty="0" smtClean="0">
                <a:latin typeface="+mn-lt"/>
              </a:rPr>
              <a:t>Tale </a:t>
            </a:r>
            <a:r>
              <a:rPr lang="it-IT" sz="1600" dirty="0">
                <a:latin typeface="+mn-lt"/>
              </a:rPr>
              <a:t>procedura informatica è utilizzabile anche per il deposito di atti per i quali non è prevista la notifica, come le controdeduzioni e altri atti processuali. </a:t>
            </a:r>
            <a:endParaRPr lang="it-IT" sz="1600" dirty="0" smtClean="0">
              <a:latin typeface="+mn-lt"/>
            </a:endParaRPr>
          </a:p>
          <a:p>
            <a:pPr algn="l"/>
            <a:r>
              <a:rPr lang="it-IT" sz="1600" dirty="0" smtClean="0">
                <a:latin typeface="+mn-lt"/>
              </a:rPr>
              <a:t>Gli </a:t>
            </a:r>
            <a:r>
              <a:rPr lang="it-IT" sz="1600" dirty="0">
                <a:latin typeface="+mn-lt"/>
              </a:rPr>
              <a:t>atti depositati dalle parti e quelli redatti d’ufficio formano il fascicolo processuale informatico, liberamente consultabile dalle parti costituite telematicamente e dai giudici investiti della controversia.</a:t>
            </a: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65</a:t>
            </a:fld>
            <a:endParaRPr lang="it-IT"/>
          </a:p>
        </p:txBody>
      </p:sp>
    </p:spTree>
    <p:extLst>
      <p:ext uri="{BB962C8B-B14F-4D97-AF65-F5344CB8AC3E}">
        <p14:creationId xmlns:p14="http://schemas.microsoft.com/office/powerpoint/2010/main" val="6052285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dirty="0">
                <a:latin typeface="+mn-lt"/>
              </a:rPr>
              <a:t>10) PTT - SIGIT (Sistema Informativo della Giustizia Tributaria) notificazioni e comunicazioni, costituzione in giudizio, deposito degli atti e documenti informatici successivi alla costituzione in giudizio, pagamento del contributo unificato tributario (tramite PAGO-PA attivazione collegamento entro giugno 2017) </a:t>
            </a:r>
            <a:endParaRPr lang="it-IT" sz="1600" dirty="0" smtClean="0">
              <a:latin typeface="+mn-lt"/>
            </a:endParaRPr>
          </a:p>
          <a:p>
            <a:pPr algn="l"/>
            <a:endParaRPr lang="it-IT" sz="1600" dirty="0">
              <a:latin typeface="+mn-lt"/>
            </a:endParaRPr>
          </a:p>
          <a:p>
            <a:pPr algn="l"/>
            <a:r>
              <a:rPr lang="it-IT" sz="1600" b="1" dirty="0">
                <a:latin typeface="+mn-lt"/>
              </a:rPr>
              <a:t>Atto </a:t>
            </a:r>
            <a:r>
              <a:rPr lang="it-IT" sz="1600" b="1" dirty="0" smtClean="0">
                <a:latin typeface="+mn-lt"/>
              </a:rPr>
              <a:t>principale (nativo </a:t>
            </a:r>
            <a:r>
              <a:rPr lang="it-IT" sz="1600" b="1" dirty="0">
                <a:latin typeface="+mn-lt"/>
              </a:rPr>
              <a:t>digitale non </a:t>
            </a:r>
            <a:r>
              <a:rPr lang="it-IT" sz="1600" b="1" dirty="0" smtClean="0">
                <a:latin typeface="+mn-lt"/>
              </a:rPr>
              <a:t>scansionato) </a:t>
            </a:r>
          </a:p>
          <a:p>
            <a:pPr algn="l"/>
            <a:r>
              <a:rPr lang="it-IT" sz="1600" dirty="0" smtClean="0">
                <a:latin typeface="+mn-lt"/>
              </a:rPr>
              <a:t>Predisposizione del ricorso/appello/controdeduzione nativo </a:t>
            </a:r>
            <a:r>
              <a:rPr lang="it-IT" sz="1600" dirty="0">
                <a:latin typeface="+mn-lt"/>
              </a:rPr>
              <a:t>digitale con testo</a:t>
            </a:r>
          </a:p>
          <a:p>
            <a:pPr algn="l"/>
            <a:r>
              <a:rPr lang="it-IT" sz="1600" dirty="0">
                <a:latin typeface="+mn-lt"/>
              </a:rPr>
              <a:t>selezionabile)</a:t>
            </a:r>
          </a:p>
          <a:p>
            <a:pPr algn="l"/>
            <a:r>
              <a:rPr lang="it-IT" sz="1600" dirty="0" smtClean="0">
                <a:latin typeface="+mn-lt"/>
              </a:rPr>
              <a:t>Redatto </a:t>
            </a:r>
            <a:r>
              <a:rPr lang="it-IT" sz="1600" dirty="0">
                <a:latin typeface="+mn-lt"/>
              </a:rPr>
              <a:t>con SW di scrittura</a:t>
            </a:r>
          </a:p>
          <a:p>
            <a:pPr algn="l"/>
            <a:r>
              <a:rPr lang="it-IT" sz="1600" dirty="0" smtClean="0">
                <a:latin typeface="+mn-lt"/>
              </a:rPr>
              <a:t>Formato </a:t>
            </a:r>
            <a:r>
              <a:rPr lang="it-IT" sz="1600" dirty="0">
                <a:latin typeface="+mn-lt"/>
              </a:rPr>
              <a:t>(PDF/A-1a, PDF/A-1b)</a:t>
            </a:r>
          </a:p>
          <a:p>
            <a:pPr algn="l"/>
            <a:r>
              <a:rPr lang="it-IT" sz="1600" dirty="0" smtClean="0">
                <a:latin typeface="+mn-lt"/>
              </a:rPr>
              <a:t>Dimensione </a:t>
            </a:r>
            <a:r>
              <a:rPr lang="it-IT" sz="1600" dirty="0">
                <a:latin typeface="+mn-lt"/>
              </a:rPr>
              <a:t>file (5 MB)</a:t>
            </a:r>
          </a:p>
          <a:p>
            <a:pPr algn="l"/>
            <a:r>
              <a:rPr lang="it-IT" sz="1600" dirty="0" smtClean="0">
                <a:latin typeface="+mn-lt"/>
              </a:rPr>
              <a:t>Nome </a:t>
            </a:r>
            <a:r>
              <a:rPr lang="it-IT" sz="1600" dirty="0">
                <a:latin typeface="+mn-lt"/>
              </a:rPr>
              <a:t>file libero (massimo </a:t>
            </a:r>
            <a:r>
              <a:rPr lang="it-IT" sz="1600" dirty="0" smtClean="0">
                <a:latin typeface="+mn-lt"/>
              </a:rPr>
              <a:t>100 caratteri</a:t>
            </a:r>
            <a:r>
              <a:rPr lang="it-IT" sz="1600" dirty="0">
                <a:latin typeface="+mn-lt"/>
              </a:rPr>
              <a:t>), con firma digitale </a:t>
            </a:r>
            <a:r>
              <a:rPr lang="it-IT" sz="1600" dirty="0" smtClean="0">
                <a:latin typeface="+mn-lt"/>
              </a:rPr>
              <a:t>che aggiunge </a:t>
            </a:r>
            <a:r>
              <a:rPr lang="it-IT" sz="1600" dirty="0">
                <a:latin typeface="+mn-lt"/>
              </a:rPr>
              <a:t>all’estensione </a:t>
            </a:r>
            <a:r>
              <a:rPr lang="it-IT" sz="1600" dirty="0" smtClean="0">
                <a:latin typeface="+mn-lt"/>
              </a:rPr>
              <a:t>originale *.</a:t>
            </a:r>
            <a:r>
              <a:rPr lang="it-IT" sz="1600" dirty="0">
                <a:latin typeface="+mn-lt"/>
              </a:rPr>
              <a:t>p7m (esempio *.pdf.p7m)</a:t>
            </a: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66</a:t>
            </a:fld>
            <a:endParaRPr lang="it-IT"/>
          </a:p>
        </p:txBody>
      </p:sp>
    </p:spTree>
    <p:extLst>
      <p:ext uri="{BB962C8B-B14F-4D97-AF65-F5344CB8AC3E}">
        <p14:creationId xmlns:p14="http://schemas.microsoft.com/office/powerpoint/2010/main" val="41682717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dirty="0">
                <a:latin typeface="+mn-lt"/>
              </a:rPr>
              <a:t>10) PTT - SIGIT (Sistema Informativo della Giustizia Tributaria) notificazioni e comunicazioni, costituzione in giudizio, deposito degli atti e documenti informatici successivi alla costituzione in giudizio, pagamento del contributo unificato tributario (tramite PAGO-PA attivazione collegamento entro giugno 2017) </a:t>
            </a:r>
            <a:endParaRPr lang="it-IT" sz="1600" dirty="0" smtClean="0">
              <a:latin typeface="+mn-lt"/>
            </a:endParaRPr>
          </a:p>
          <a:p>
            <a:pPr algn="l"/>
            <a:endParaRPr lang="it-IT" sz="1600" dirty="0" smtClean="0">
              <a:latin typeface="+mn-lt"/>
            </a:endParaRPr>
          </a:p>
          <a:p>
            <a:pPr algn="l"/>
            <a:r>
              <a:rPr lang="it-IT" sz="1600" b="1" dirty="0" smtClean="0">
                <a:latin typeface="+mn-lt"/>
              </a:rPr>
              <a:t>Allegati</a:t>
            </a:r>
            <a:endParaRPr lang="it-IT" sz="1600" b="1" dirty="0">
              <a:latin typeface="+mn-lt"/>
            </a:endParaRPr>
          </a:p>
          <a:p>
            <a:pPr algn="l"/>
            <a:r>
              <a:rPr lang="it-IT" sz="1600" dirty="0">
                <a:latin typeface="+mn-lt"/>
              </a:rPr>
              <a:t>Esempio: procura, </a:t>
            </a:r>
            <a:r>
              <a:rPr lang="it-IT" sz="1600" dirty="0" smtClean="0">
                <a:latin typeface="+mn-lt"/>
              </a:rPr>
              <a:t>ricevute notifica</a:t>
            </a:r>
            <a:r>
              <a:rPr lang="it-IT" sz="1600" dirty="0">
                <a:latin typeface="+mn-lt"/>
              </a:rPr>
              <a:t>, </a:t>
            </a:r>
            <a:r>
              <a:rPr lang="it-IT" sz="1600" dirty="0" smtClean="0">
                <a:latin typeface="+mn-lt"/>
              </a:rPr>
              <a:t>attestato versamento </a:t>
            </a:r>
            <a:r>
              <a:rPr lang="it-IT" sz="1600" dirty="0">
                <a:latin typeface="+mn-lt"/>
              </a:rPr>
              <a:t>CUT, ecc..</a:t>
            </a:r>
          </a:p>
          <a:p>
            <a:pPr algn="l"/>
            <a:r>
              <a:rPr lang="it-IT" sz="1600" dirty="0" smtClean="0">
                <a:latin typeface="+mn-lt"/>
              </a:rPr>
              <a:t>Medesimi </a:t>
            </a:r>
            <a:r>
              <a:rPr lang="it-IT" sz="1600" dirty="0">
                <a:latin typeface="+mn-lt"/>
              </a:rPr>
              <a:t>requisiti </a:t>
            </a:r>
            <a:r>
              <a:rPr lang="it-IT" sz="1600" dirty="0" smtClean="0">
                <a:latin typeface="+mn-lt"/>
              </a:rPr>
              <a:t>dell’atto principale</a:t>
            </a:r>
            <a:r>
              <a:rPr lang="it-IT" sz="1600" dirty="0">
                <a:latin typeface="+mn-lt"/>
              </a:rPr>
              <a:t>, tuttavia:</a:t>
            </a:r>
          </a:p>
          <a:p>
            <a:pPr algn="l"/>
            <a:r>
              <a:rPr lang="it-IT" sz="1600" dirty="0">
                <a:latin typeface="+mn-lt"/>
              </a:rPr>
              <a:t>• è ammessa la copia </a:t>
            </a:r>
            <a:r>
              <a:rPr lang="it-IT" sz="1600" dirty="0" smtClean="0">
                <a:latin typeface="+mn-lt"/>
              </a:rPr>
              <a:t>per immagine</a:t>
            </a:r>
            <a:endParaRPr lang="it-IT" sz="1600" dirty="0">
              <a:latin typeface="+mn-lt"/>
            </a:endParaRPr>
          </a:p>
          <a:p>
            <a:pPr algn="l"/>
            <a:r>
              <a:rPr lang="it-IT" sz="1600" dirty="0">
                <a:latin typeface="+mn-lt"/>
              </a:rPr>
              <a:t>• è consentito anche </a:t>
            </a:r>
            <a:r>
              <a:rPr lang="it-IT" sz="1600" dirty="0" smtClean="0">
                <a:latin typeface="+mn-lt"/>
              </a:rPr>
              <a:t>il formato </a:t>
            </a:r>
            <a:r>
              <a:rPr lang="it-IT" sz="1600" dirty="0">
                <a:latin typeface="+mn-lt"/>
              </a:rPr>
              <a:t>TIFF</a:t>
            </a: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67</a:t>
            </a:fld>
            <a:endParaRPr lang="it-IT"/>
          </a:p>
        </p:txBody>
      </p:sp>
    </p:spTree>
    <p:extLst>
      <p:ext uri="{BB962C8B-B14F-4D97-AF65-F5344CB8AC3E}">
        <p14:creationId xmlns:p14="http://schemas.microsoft.com/office/powerpoint/2010/main" val="5965324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dirty="0">
                <a:latin typeface="+mn-lt"/>
              </a:rPr>
              <a:t>11) Portale www.giustiziatributaria.gov.it  - Numero verde e Assistenza on line</a:t>
            </a: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68</a:t>
            </a:fld>
            <a:endParaRPr lang="it-IT"/>
          </a:p>
        </p:txBody>
      </p:sp>
      <p:sp>
        <p:nvSpPr>
          <p:cNvPr id="7" name="Rettangolo 6"/>
          <p:cNvSpPr/>
          <p:nvPr/>
        </p:nvSpPr>
        <p:spPr>
          <a:xfrm>
            <a:off x="683568" y="1700808"/>
            <a:ext cx="7488832" cy="2369880"/>
          </a:xfrm>
          <a:prstGeom prst="rect">
            <a:avLst/>
          </a:prstGeom>
        </p:spPr>
        <p:txBody>
          <a:bodyPr wrap="square">
            <a:spAutoFit/>
          </a:bodyPr>
          <a:lstStyle/>
          <a:p>
            <a:r>
              <a:rPr lang="it-IT" sz="4400" dirty="0"/>
              <a:t>numero verde attivo per gli utenti, anche il sabato: </a:t>
            </a:r>
            <a:endParaRPr lang="it-IT" sz="4400" dirty="0" smtClean="0"/>
          </a:p>
          <a:p>
            <a:pPr algn="ctr"/>
            <a:r>
              <a:rPr lang="it-IT" sz="6000" b="1" dirty="0" smtClean="0">
                <a:solidFill>
                  <a:srgbClr val="00B050"/>
                </a:solidFill>
              </a:rPr>
              <a:t>800 </a:t>
            </a:r>
            <a:r>
              <a:rPr lang="it-IT" sz="6000" b="1" dirty="0">
                <a:solidFill>
                  <a:srgbClr val="00B050"/>
                </a:solidFill>
              </a:rPr>
              <a:t>051 052</a:t>
            </a:r>
          </a:p>
        </p:txBody>
      </p:sp>
    </p:spTree>
    <p:extLst>
      <p:ext uri="{BB962C8B-B14F-4D97-AF65-F5344CB8AC3E}">
        <p14:creationId xmlns:p14="http://schemas.microsoft.com/office/powerpoint/2010/main" val="37613239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dirty="0">
                <a:latin typeface="+mn-lt"/>
              </a:rPr>
              <a:t>12) Telecontenzioso: Consultazione del fascicolo processuale </a:t>
            </a:r>
            <a:r>
              <a:rPr lang="it-IT" sz="1600" dirty="0" smtClean="0">
                <a:latin typeface="+mn-lt"/>
              </a:rPr>
              <a:t>informatico</a:t>
            </a:r>
          </a:p>
          <a:p>
            <a:pPr algn="l"/>
            <a:r>
              <a:rPr lang="it-IT" sz="1600" dirty="0">
                <a:latin typeface="+mn-lt"/>
              </a:rPr>
              <a:t>Nell'ambito del Sistema Informativo della Giustizia Tributaria, è stata rinnovata l'applicazione web "</a:t>
            </a:r>
            <a:r>
              <a:rPr lang="it-IT" sz="1600" b="1" dirty="0">
                <a:latin typeface="+mn-lt"/>
              </a:rPr>
              <a:t>Telecontenzioso</a:t>
            </a:r>
            <a:r>
              <a:rPr lang="it-IT" sz="1600" dirty="0">
                <a:latin typeface="+mn-lt"/>
              </a:rPr>
              <a:t>" che consente di visualizzare tutte le informazioni presenti nella banca dati delle Commissioni Tributarie, relativamente ai ricorsi/appelli di competenza per le seguenti tipologie di utenti:</a:t>
            </a:r>
          </a:p>
          <a:p>
            <a:pPr algn="l"/>
            <a:endParaRPr lang="it-IT" sz="1600" dirty="0" smtClean="0">
              <a:latin typeface="+mn-lt"/>
            </a:endParaRPr>
          </a:p>
          <a:p>
            <a:pPr algn="l"/>
            <a:r>
              <a:rPr lang="it-IT" sz="1600" dirty="0" smtClean="0">
                <a:latin typeface="+mn-lt"/>
              </a:rPr>
              <a:t>Uffici </a:t>
            </a:r>
            <a:r>
              <a:rPr lang="it-IT" sz="1600" dirty="0">
                <a:latin typeface="+mn-lt"/>
              </a:rPr>
              <a:t>Agenzia delle Entrate</a:t>
            </a:r>
          </a:p>
          <a:p>
            <a:pPr algn="l"/>
            <a:r>
              <a:rPr lang="it-IT" sz="1600" dirty="0">
                <a:latin typeface="+mn-lt"/>
              </a:rPr>
              <a:t>Uffici Agenzia delle Dogane e dei Monopoli</a:t>
            </a:r>
          </a:p>
          <a:p>
            <a:pPr algn="l"/>
            <a:r>
              <a:rPr lang="it-IT" sz="1600" dirty="0">
                <a:latin typeface="+mn-lt"/>
              </a:rPr>
              <a:t>Enti della Riscossione</a:t>
            </a:r>
          </a:p>
          <a:p>
            <a:pPr algn="l"/>
            <a:r>
              <a:rPr lang="it-IT" sz="1600" dirty="0">
                <a:latin typeface="+mn-lt"/>
              </a:rPr>
              <a:t>Camere di Commercio</a:t>
            </a:r>
          </a:p>
          <a:p>
            <a:pPr algn="l"/>
            <a:r>
              <a:rPr lang="it-IT" sz="1600" dirty="0">
                <a:latin typeface="+mn-lt"/>
              </a:rPr>
              <a:t>Enti Locali</a:t>
            </a:r>
          </a:p>
          <a:p>
            <a:pPr algn="l"/>
            <a:endParaRPr lang="it-IT" sz="1600" dirty="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69</a:t>
            </a:fld>
            <a:endParaRPr lang="it-IT"/>
          </a:p>
        </p:txBody>
      </p:sp>
    </p:spTree>
    <p:extLst>
      <p:ext uri="{BB962C8B-B14F-4D97-AF65-F5344CB8AC3E}">
        <p14:creationId xmlns:p14="http://schemas.microsoft.com/office/powerpoint/2010/main" val="378999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1371600" y="836712"/>
            <a:ext cx="6400800" cy="5328592"/>
          </a:xfrm>
        </p:spPr>
        <p:txBody>
          <a:bodyPr>
            <a:normAutofit/>
          </a:bodyPr>
          <a:lstStyle/>
          <a:p>
            <a:r>
              <a:rPr lang="it-IT" sz="1600" b="1" dirty="0" smtClean="0">
                <a:latin typeface="+mn-lt"/>
              </a:rPr>
              <a:t>Indice degli argomenti trattati</a:t>
            </a:r>
          </a:p>
          <a:p>
            <a:pPr algn="l"/>
            <a:r>
              <a:rPr lang="it-IT" sz="1600" dirty="0" smtClean="0">
                <a:latin typeface="+mn-lt"/>
              </a:rPr>
              <a:t>21) Come predisporre delle controdeduzioni in formato nativo digitale</a:t>
            </a:r>
          </a:p>
          <a:p>
            <a:pPr algn="l"/>
            <a:r>
              <a:rPr lang="it-IT" sz="1600" dirty="0" smtClean="0">
                <a:latin typeface="+mn-lt"/>
              </a:rPr>
              <a:t>22) Concetti di Persistenza Informatica - PDF/A</a:t>
            </a:r>
          </a:p>
          <a:p>
            <a:pPr algn="l"/>
            <a:r>
              <a:rPr lang="it-IT" sz="1600" dirty="0" smtClean="0">
                <a:latin typeface="+mn-lt"/>
              </a:rPr>
              <a:t>23) Come realizzare un documento PDF/A con Word</a:t>
            </a:r>
          </a:p>
          <a:p>
            <a:pPr algn="l"/>
            <a:r>
              <a:rPr lang="it-IT" sz="1600" dirty="0" smtClean="0">
                <a:latin typeface="+mn-lt"/>
              </a:rPr>
              <a:t>24) Attenzioni da sviluppare nella predisposizione degli allegati</a:t>
            </a:r>
          </a:p>
          <a:p>
            <a:pPr algn="l"/>
            <a:r>
              <a:rPr lang="it-IT" sz="1600" dirty="0" smtClean="0">
                <a:latin typeface="+mn-lt"/>
              </a:rPr>
              <a:t>25) Tipologie di formati informatici nel PTT</a:t>
            </a:r>
          </a:p>
          <a:p>
            <a:pPr algn="l"/>
            <a:r>
              <a:rPr lang="it-IT" sz="1600" dirty="0" smtClean="0">
                <a:latin typeface="+mn-lt"/>
              </a:rPr>
              <a:t>26) Operazioni di SPLIT e MERGE per file in formato PDF</a:t>
            </a:r>
          </a:p>
          <a:p>
            <a:pPr algn="l"/>
            <a:r>
              <a:rPr lang="it-IT" sz="1600" dirty="0" smtClean="0">
                <a:latin typeface="+mn-lt"/>
              </a:rPr>
              <a:t>27) Tipologie di anomalie nel PTT</a:t>
            </a:r>
          </a:p>
          <a:p>
            <a:pPr algn="l"/>
            <a:r>
              <a:rPr lang="it-IT" sz="1600" dirty="0" smtClean="0">
                <a:latin typeface="+mn-lt"/>
              </a:rPr>
              <a:t>28) Anomalie bloccanti nel documento principale (Controdeduzioni) cosa succede</a:t>
            </a:r>
          </a:p>
          <a:p>
            <a:pPr algn="l"/>
            <a:r>
              <a:rPr lang="it-IT" sz="1600" dirty="0" smtClean="0">
                <a:latin typeface="+mn-lt"/>
              </a:rPr>
              <a:t>29) Anomalie bloccanti negli allegati, quando il documento principale è corretto, cosa succede</a:t>
            </a:r>
          </a:p>
          <a:p>
            <a:pPr algn="l"/>
            <a:r>
              <a:rPr lang="it-IT" sz="1600" dirty="0" smtClean="0">
                <a:latin typeface="+mn-lt"/>
              </a:rPr>
              <a:t>30) Anomalie non bloccanti nel documento principale e negli allegati</a:t>
            </a:r>
          </a:p>
          <a:p>
            <a:pPr algn="l"/>
            <a:r>
              <a:rPr lang="it-IT" sz="1600" dirty="0" smtClean="0">
                <a:latin typeface="+mn-lt"/>
              </a:rPr>
              <a:t>31) Trasmissione documenti</a:t>
            </a:r>
          </a:p>
          <a:p>
            <a:endParaRPr lang="it-IT" sz="1600" dirty="0" smtClean="0">
              <a:latin typeface="+mn-lt"/>
            </a:endParaRPr>
          </a:p>
          <a:p>
            <a:endParaRPr lang="it-IT" sz="1600" dirty="0" smtClean="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7</a:t>
            </a:fld>
            <a:endParaRPr lang="it-IT"/>
          </a:p>
        </p:txBody>
      </p:sp>
    </p:spTree>
    <p:extLst>
      <p:ext uri="{BB962C8B-B14F-4D97-AF65-F5344CB8AC3E}">
        <p14:creationId xmlns:p14="http://schemas.microsoft.com/office/powerpoint/2010/main" val="202485944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dirty="0">
                <a:latin typeface="+mn-lt"/>
              </a:rPr>
              <a:t>13) informazioni sui ricorsi presentati e accesso al fascicolo processuale </a:t>
            </a:r>
            <a:r>
              <a:rPr lang="it-IT" sz="1600" dirty="0" smtClean="0">
                <a:latin typeface="+mn-lt"/>
              </a:rPr>
              <a:t>informatico</a:t>
            </a:r>
          </a:p>
          <a:p>
            <a:pPr algn="l"/>
            <a:r>
              <a:rPr lang="it-IT" sz="1600" dirty="0">
                <a:latin typeface="+mn-lt"/>
              </a:rPr>
              <a:t>Nell'ambito del Sistema Informativo della Giustizia Tributaria (SIGIT), è stata rinnovata l'applicazione web "</a:t>
            </a:r>
            <a:r>
              <a:rPr lang="it-IT" sz="1600" b="1" dirty="0">
                <a:latin typeface="+mn-lt"/>
              </a:rPr>
              <a:t>Telecontenzioso</a:t>
            </a:r>
            <a:r>
              <a:rPr lang="it-IT" sz="1600" dirty="0">
                <a:latin typeface="+mn-lt"/>
              </a:rPr>
              <a:t>". </a:t>
            </a:r>
            <a:endParaRPr lang="it-IT" sz="1600" dirty="0" smtClean="0">
              <a:latin typeface="+mn-lt"/>
            </a:endParaRPr>
          </a:p>
          <a:p>
            <a:pPr algn="l"/>
            <a:r>
              <a:rPr lang="it-IT" sz="1600" dirty="0" smtClean="0">
                <a:latin typeface="+mn-lt"/>
              </a:rPr>
              <a:t>Il </a:t>
            </a:r>
            <a:r>
              <a:rPr lang="it-IT" sz="1600" dirty="0">
                <a:latin typeface="+mn-lt"/>
              </a:rPr>
              <a:t>servizio fornisce informazioni sui ricorsi presentati, sullo stato del processo e consente di accedere al fascicolo processuale informatico e consultare tutti gli atti e i provvedimenti emanati dal giudice.</a:t>
            </a:r>
            <a:br>
              <a:rPr lang="it-IT" sz="1600" dirty="0">
                <a:latin typeface="+mn-lt"/>
              </a:rPr>
            </a:br>
            <a:r>
              <a:rPr lang="it-IT" sz="1600" dirty="0">
                <a:latin typeface="+mn-lt"/>
              </a:rPr>
              <a:t>Inoltre, per ogni ricorso è possibile interrogare:</a:t>
            </a:r>
          </a:p>
          <a:p>
            <a:pPr algn="l"/>
            <a:r>
              <a:rPr lang="it-IT" sz="1600" dirty="0">
                <a:latin typeface="+mn-lt"/>
              </a:rPr>
              <a:t>i dati generali (esempio: numero della sezione della Commissione Tributaria a cui è stato assegnato);</a:t>
            </a:r>
          </a:p>
          <a:p>
            <a:pPr algn="l"/>
            <a:endParaRPr lang="it-IT" sz="1600" dirty="0" smtClean="0">
              <a:latin typeface="+mn-lt"/>
            </a:endParaRPr>
          </a:p>
          <a:p>
            <a:pPr algn="l"/>
            <a:endParaRPr lang="it-IT" sz="1600" dirty="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70</a:t>
            </a:fld>
            <a:endParaRPr lang="it-IT"/>
          </a:p>
        </p:txBody>
      </p:sp>
    </p:spTree>
    <p:extLst>
      <p:ext uri="{BB962C8B-B14F-4D97-AF65-F5344CB8AC3E}">
        <p14:creationId xmlns:p14="http://schemas.microsoft.com/office/powerpoint/2010/main" val="6445073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dirty="0">
                <a:latin typeface="+mn-lt"/>
              </a:rPr>
              <a:t>13) informazioni sui ricorsi presentati e accesso al fascicolo processuale </a:t>
            </a:r>
            <a:r>
              <a:rPr lang="it-IT" sz="1600" dirty="0" smtClean="0">
                <a:latin typeface="+mn-lt"/>
              </a:rPr>
              <a:t>informatico</a:t>
            </a:r>
          </a:p>
          <a:p>
            <a:pPr algn="l"/>
            <a:r>
              <a:rPr lang="it-IT" sz="1600" dirty="0">
                <a:latin typeface="+mn-lt"/>
              </a:rPr>
              <a:t>i contenuti del fascicolo processuale (esempio: memorie o controdeduzioni presentate);</a:t>
            </a:r>
          </a:p>
          <a:p>
            <a:pPr algn="l"/>
            <a:endParaRPr lang="it-IT" sz="1600" dirty="0" smtClean="0">
              <a:latin typeface="+mn-lt"/>
            </a:endParaRPr>
          </a:p>
          <a:p>
            <a:pPr algn="l"/>
            <a:r>
              <a:rPr lang="it-IT" sz="1600" dirty="0" smtClean="0">
                <a:latin typeface="+mn-lt"/>
              </a:rPr>
              <a:t>la </a:t>
            </a:r>
            <a:r>
              <a:rPr lang="it-IT" sz="1600" dirty="0">
                <a:latin typeface="+mn-lt"/>
              </a:rPr>
              <a:t>data delle udienze e la composizione del collegio giudicante;</a:t>
            </a:r>
          </a:p>
          <a:p>
            <a:pPr algn="l"/>
            <a:endParaRPr lang="it-IT" sz="1600" dirty="0" smtClean="0">
              <a:latin typeface="+mn-lt"/>
            </a:endParaRPr>
          </a:p>
          <a:p>
            <a:pPr algn="l"/>
            <a:r>
              <a:rPr lang="it-IT" sz="1600" dirty="0" smtClean="0">
                <a:latin typeface="+mn-lt"/>
              </a:rPr>
              <a:t>l'esito </a:t>
            </a:r>
            <a:r>
              <a:rPr lang="it-IT" sz="1600" dirty="0">
                <a:latin typeface="+mn-lt"/>
              </a:rPr>
              <a:t>della controversia e il testo della pronuncia.</a:t>
            </a:r>
          </a:p>
          <a:p>
            <a:pPr algn="l"/>
            <a:endParaRPr lang="it-IT" sz="1600" dirty="0" smtClean="0">
              <a:latin typeface="+mn-lt"/>
            </a:endParaRPr>
          </a:p>
          <a:p>
            <a:pPr algn="l"/>
            <a:r>
              <a:rPr lang="it-IT" sz="1600" dirty="0" smtClean="0">
                <a:latin typeface="+mn-lt"/>
              </a:rPr>
              <a:t>Le </a:t>
            </a:r>
            <a:r>
              <a:rPr lang="it-IT" sz="1600" dirty="0">
                <a:latin typeface="+mn-lt"/>
              </a:rPr>
              <a:t>modalità di accesso e registrazione al servizio sono riportate di seguito e differiscono secondo la tipologia di utente che effettua la richiesta. Si ricorda che tutti gli utenti del PTT accedono con le proprie credenziali al servizio del Telecontenzioso per poter visionare il fascicolo processuale informatico.</a:t>
            </a:r>
          </a:p>
          <a:p>
            <a:pPr algn="l"/>
            <a:r>
              <a:rPr lang="it-IT" sz="1600" dirty="0">
                <a:latin typeface="+mn-lt"/>
              </a:rPr>
              <a:t>I dati personali forniti dall'utente sono trattati secondo le disposizioni del decreto legislativo n. 196/2003.</a:t>
            </a:r>
          </a:p>
          <a:p>
            <a:pPr algn="l"/>
            <a:endParaRPr lang="it-IT" sz="1600" dirty="0" smtClean="0">
              <a:latin typeface="+mn-lt"/>
            </a:endParaRPr>
          </a:p>
          <a:p>
            <a:pPr algn="l"/>
            <a:endParaRPr lang="it-IT" sz="1600" dirty="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71</a:t>
            </a:fld>
            <a:endParaRPr lang="it-IT"/>
          </a:p>
        </p:txBody>
      </p:sp>
    </p:spTree>
    <p:extLst>
      <p:ext uri="{BB962C8B-B14F-4D97-AF65-F5344CB8AC3E}">
        <p14:creationId xmlns:p14="http://schemas.microsoft.com/office/powerpoint/2010/main" val="13187607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dirty="0" smtClean="0">
                <a:latin typeface="+mn-lt"/>
              </a:rPr>
              <a:t>14) Significato </a:t>
            </a:r>
            <a:r>
              <a:rPr lang="it-IT" sz="1600" dirty="0">
                <a:latin typeface="+mn-lt"/>
              </a:rPr>
              <a:t>di Cloud - lavorare su di una cartella informatica in </a:t>
            </a:r>
            <a:r>
              <a:rPr lang="it-IT" sz="1600" dirty="0" smtClean="0">
                <a:latin typeface="+mn-lt"/>
              </a:rPr>
              <a:t>rete</a:t>
            </a:r>
          </a:p>
          <a:p>
            <a:pPr algn="l"/>
            <a:endParaRPr lang="it-IT" sz="1600" dirty="0">
              <a:latin typeface="+mn-lt"/>
            </a:endParaRPr>
          </a:p>
          <a:p>
            <a:pPr algn="l"/>
            <a:r>
              <a:rPr lang="it-IT" sz="1600" dirty="0" smtClean="0">
                <a:latin typeface="+mn-lt"/>
              </a:rPr>
              <a:t>In </a:t>
            </a:r>
            <a:r>
              <a:rPr lang="it-IT" sz="1600" dirty="0">
                <a:latin typeface="+mn-lt"/>
              </a:rPr>
              <a:t>informatica con il termine inglese </a:t>
            </a:r>
            <a:r>
              <a:rPr lang="it-IT" sz="1600" dirty="0" err="1">
                <a:latin typeface="+mn-lt"/>
              </a:rPr>
              <a:t>cloud</a:t>
            </a:r>
            <a:r>
              <a:rPr lang="it-IT" sz="1600" dirty="0">
                <a:latin typeface="+mn-lt"/>
              </a:rPr>
              <a:t> </a:t>
            </a:r>
            <a:r>
              <a:rPr lang="it-IT" sz="1600" dirty="0" err="1">
                <a:latin typeface="+mn-lt"/>
              </a:rPr>
              <a:t>computing</a:t>
            </a:r>
            <a:r>
              <a:rPr lang="it-IT" sz="1600" dirty="0">
                <a:latin typeface="+mn-lt"/>
              </a:rPr>
              <a:t> (in italiano nuvola </a:t>
            </a:r>
            <a:r>
              <a:rPr lang="it-IT" sz="1600" dirty="0" smtClean="0">
                <a:latin typeface="+mn-lt"/>
              </a:rPr>
              <a:t>informatica) </a:t>
            </a:r>
            <a:r>
              <a:rPr lang="it-IT" sz="1600" dirty="0">
                <a:latin typeface="+mn-lt"/>
              </a:rPr>
              <a:t>si indica un paradigma di erogazione di risorse informatiche, come l'archiviazione, l'elaborazione o la trasmissione di dati, caratterizzato dalla disponibilità on </a:t>
            </a:r>
            <a:r>
              <a:rPr lang="it-IT" sz="1600" dirty="0" err="1">
                <a:latin typeface="+mn-lt"/>
              </a:rPr>
              <a:t>demand</a:t>
            </a:r>
            <a:r>
              <a:rPr lang="it-IT" sz="1600" dirty="0">
                <a:latin typeface="+mn-lt"/>
              </a:rPr>
              <a:t> attraverso Internet a partire da un insieme di risorse preesistenti e configurabili</a:t>
            </a:r>
            <a:r>
              <a:rPr lang="it-IT" sz="1600" dirty="0" smtClean="0">
                <a:latin typeface="+mn-lt"/>
              </a:rPr>
              <a:t>.</a:t>
            </a:r>
            <a:endParaRPr lang="it-IT" sz="1600" dirty="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72</a:t>
            </a:fld>
            <a:endParaRPr lang="it-IT"/>
          </a:p>
        </p:txBody>
      </p:sp>
    </p:spTree>
    <p:extLst>
      <p:ext uri="{BB962C8B-B14F-4D97-AF65-F5344CB8AC3E}">
        <p14:creationId xmlns:p14="http://schemas.microsoft.com/office/powerpoint/2010/main" val="15580315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rtl="0" eaLnBrk="1" latinLnBrk="0" hangingPunct="1"/>
            <a:r>
              <a:rPr lang="it-IT" sz="1600" kern="1200" dirty="0" smtClean="0">
                <a:solidFill>
                  <a:schemeClr val="tx1">
                    <a:tint val="75000"/>
                  </a:schemeClr>
                </a:solidFill>
                <a:effectLst/>
                <a:latin typeface="+mn-lt"/>
                <a:ea typeface="+mn-ea"/>
                <a:cs typeface="+mn-cs"/>
              </a:rPr>
              <a:t>15) Gli utenti registrati al PTT devono usare le medesime credenziali per la visualizzazione del fascicolo processuale informatico. Il Telecontenzioso - Consultazione del fascicolo processuale informatico</a:t>
            </a:r>
            <a:endParaRPr lang="it-IT" sz="1600" dirty="0">
              <a:effectLst/>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73</a:t>
            </a:fld>
            <a:endParaRPr lang="it-IT"/>
          </a:p>
        </p:txBody>
      </p:sp>
    </p:spTree>
    <p:extLst>
      <p:ext uri="{BB962C8B-B14F-4D97-AF65-F5344CB8AC3E}">
        <p14:creationId xmlns:p14="http://schemas.microsoft.com/office/powerpoint/2010/main" val="167150041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dirty="0" smtClean="0">
                <a:latin typeface="+mn-lt"/>
              </a:rPr>
              <a:t>16) </a:t>
            </a:r>
            <a:r>
              <a:rPr lang="it-IT" sz="1600" dirty="0">
                <a:latin typeface="+mn-lt"/>
              </a:rPr>
              <a:t>Ricezione del ricorso/appello andata a buon fine e l’iscrizione della causa al RG, il SIGIT crea automaticamente il fascicolo processuale informatico e predispone le cartelle:•             ricorrente•             resistente•             ufficio•             altre parti"</a:t>
            </a: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74</a:t>
            </a:fld>
            <a:endParaRPr lang="it-IT"/>
          </a:p>
        </p:txBody>
      </p:sp>
    </p:spTree>
    <p:extLst>
      <p:ext uri="{BB962C8B-B14F-4D97-AF65-F5344CB8AC3E}">
        <p14:creationId xmlns:p14="http://schemas.microsoft.com/office/powerpoint/2010/main" val="295488534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fontScale="92500"/>
          </a:bodyPr>
          <a:lstStyle/>
          <a:p>
            <a:pPr algn="l"/>
            <a:r>
              <a:rPr lang="it-IT" sz="1600" dirty="0" smtClean="0">
                <a:latin typeface="+mn-lt"/>
              </a:rPr>
              <a:t>17) </a:t>
            </a:r>
            <a:r>
              <a:rPr lang="it-IT" sz="1600" dirty="0">
                <a:latin typeface="+mn-lt"/>
              </a:rPr>
              <a:t>Interazione- Attenzioni di svolgere per evitare di incorrere in problemi di diritto e per evitare eccezioni di </a:t>
            </a:r>
            <a:r>
              <a:rPr lang="it-IT" sz="1600" dirty="0" smtClean="0">
                <a:latin typeface="+mn-lt"/>
              </a:rPr>
              <a:t>controparte</a:t>
            </a:r>
          </a:p>
          <a:p>
            <a:pPr algn="l"/>
            <a:endParaRPr lang="it-IT" sz="1600" dirty="0">
              <a:latin typeface="+mn-lt"/>
            </a:endParaRPr>
          </a:p>
          <a:p>
            <a:pPr algn="l"/>
            <a:r>
              <a:rPr lang="it-IT" sz="1600" dirty="0" smtClean="0">
                <a:latin typeface="+mn-lt"/>
              </a:rPr>
              <a:t>Stante il fatto che il Processo Telematico non è mutato con l’avvio del PTT, ciò che serve per evitare di fornire occasioni di eccezioni alla controparte è osservare in modo accurato la redazione del ricorso. In particolare va evitato di predisporre il ricorso in formato PDF/A predisposto da scansione di un documento che è firmato digitalmente. Il sistema in caso di anomalie non bloccati, indica in PEC il problema riscontrato. Pertanto sarà cura di evitare di compiere errori di questo genere. Nel caso si fosse compiuto un errore di predisporre un documento con anomalie non bloccati si deve poter effettuare un aggiornamento documentale con le correzioni</a:t>
            </a:r>
            <a:endParaRPr lang="it-IT" sz="1600" dirty="0">
              <a:latin typeface="+mn-lt"/>
            </a:endParaRPr>
          </a:p>
          <a:p>
            <a:pPr algn="l"/>
            <a:endParaRPr lang="it-IT" sz="1600" dirty="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75</a:t>
            </a:fld>
            <a:endParaRPr lang="it-IT"/>
          </a:p>
        </p:txBody>
      </p:sp>
    </p:spTree>
    <p:extLst>
      <p:ext uri="{BB962C8B-B14F-4D97-AF65-F5344CB8AC3E}">
        <p14:creationId xmlns:p14="http://schemas.microsoft.com/office/powerpoint/2010/main" val="222310413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dirty="0" smtClean="0">
                <a:latin typeface="+mn-lt"/>
              </a:rPr>
              <a:t>18) </a:t>
            </a:r>
            <a:r>
              <a:rPr lang="it-IT" sz="1600" dirty="0">
                <a:latin typeface="+mn-lt"/>
              </a:rPr>
              <a:t>COMPILAZIONE NIR WEB </a:t>
            </a:r>
            <a:endParaRPr lang="it-IT" sz="1600" dirty="0" smtClean="0">
              <a:latin typeface="+mn-lt"/>
            </a:endParaRPr>
          </a:p>
          <a:p>
            <a:pPr algn="l"/>
            <a:r>
              <a:rPr lang="it-IT" sz="1600" dirty="0">
                <a:latin typeface="+mn-lt"/>
              </a:rPr>
              <a:t>Deposito telematico ricorsi e appelli gestisce le funzionalità del deposito telematico dei ricorsi, appelli e documenti successivi e della creazione via web della Nota di Iscrizione a Ruolo (N.I.R.) mediante compilazione a schede</a:t>
            </a:r>
            <a:r>
              <a:rPr lang="it-IT" sz="1600" dirty="0" smtClean="0">
                <a:latin typeface="+mn-lt"/>
              </a:rPr>
              <a:t>.</a:t>
            </a:r>
          </a:p>
          <a:p>
            <a:pPr algn="l"/>
            <a:r>
              <a:rPr lang="it-IT" sz="1600" dirty="0" smtClean="0">
                <a:latin typeface="+mn-lt"/>
              </a:rPr>
              <a:t>La </a:t>
            </a:r>
            <a:r>
              <a:rPr lang="it-IT" sz="1600" dirty="0">
                <a:latin typeface="+mn-lt"/>
              </a:rPr>
              <a:t>compilazione a schede è un meccanismo che permette l’inserimento di tutti dati necessari per la produzione della N.I.R. relativa ad un determinato procedimento</a:t>
            </a:r>
            <a:r>
              <a:rPr lang="it-IT" sz="1600" dirty="0" smtClean="0">
                <a:latin typeface="+mn-lt"/>
              </a:rPr>
              <a:t>. Deposito </a:t>
            </a:r>
            <a:r>
              <a:rPr lang="it-IT" sz="1600" dirty="0">
                <a:latin typeface="+mn-lt"/>
              </a:rPr>
              <a:t>telematico </a:t>
            </a:r>
            <a:r>
              <a:rPr lang="it-IT" sz="1600" dirty="0" smtClean="0">
                <a:latin typeface="+mn-lt"/>
              </a:rPr>
              <a:t>ricorsi Deposito </a:t>
            </a:r>
            <a:r>
              <a:rPr lang="it-IT" sz="1600" dirty="0">
                <a:latin typeface="+mn-lt"/>
              </a:rPr>
              <a:t>telematico </a:t>
            </a:r>
            <a:r>
              <a:rPr lang="it-IT" sz="1600" dirty="0" smtClean="0">
                <a:latin typeface="+mn-lt"/>
              </a:rPr>
              <a:t>appelli Deposito </a:t>
            </a:r>
            <a:r>
              <a:rPr lang="it-IT" sz="1600" dirty="0">
                <a:latin typeface="+mn-lt"/>
              </a:rPr>
              <a:t>telematico Atti successivi - Controdeduzioni </a:t>
            </a:r>
            <a:r>
              <a:rPr lang="it-IT" sz="1600" dirty="0" smtClean="0">
                <a:latin typeface="+mn-lt"/>
              </a:rPr>
              <a:t>Ricorso Deposito </a:t>
            </a:r>
            <a:r>
              <a:rPr lang="it-IT" sz="1600" dirty="0">
                <a:latin typeface="+mn-lt"/>
              </a:rPr>
              <a:t>telematico Atti successivi - Controdeduzioni </a:t>
            </a:r>
            <a:r>
              <a:rPr lang="it-IT" sz="1600" dirty="0" smtClean="0">
                <a:latin typeface="+mn-lt"/>
              </a:rPr>
              <a:t>Appello Deposito </a:t>
            </a:r>
            <a:r>
              <a:rPr lang="it-IT" sz="1600" dirty="0">
                <a:latin typeface="+mn-lt"/>
              </a:rPr>
              <a:t>telematico Atti successivi - Controdeduzioni Appello </a:t>
            </a:r>
            <a:r>
              <a:rPr lang="it-IT" sz="1600" dirty="0" smtClean="0">
                <a:latin typeface="+mn-lt"/>
              </a:rPr>
              <a:t>Incidentale Deposito </a:t>
            </a:r>
            <a:r>
              <a:rPr lang="it-IT" sz="1600" dirty="0">
                <a:latin typeface="+mn-lt"/>
              </a:rPr>
              <a:t>telematico Documenti successivi </a:t>
            </a:r>
            <a:r>
              <a:rPr lang="mr-IN" sz="1600" dirty="0" smtClean="0">
                <a:latin typeface="+mn-lt"/>
              </a:rPr>
              <a:t>–</a:t>
            </a:r>
            <a:r>
              <a:rPr lang="it-IT" sz="1600" dirty="0" smtClean="0">
                <a:latin typeface="+mn-lt"/>
              </a:rPr>
              <a:t> Ricorso Deposito </a:t>
            </a:r>
            <a:r>
              <a:rPr lang="it-IT" sz="1600" dirty="0">
                <a:latin typeface="+mn-lt"/>
              </a:rPr>
              <a:t>telematico Documenti successivi </a:t>
            </a:r>
            <a:r>
              <a:rPr lang="mr-IN" sz="1600" dirty="0" smtClean="0">
                <a:latin typeface="+mn-lt"/>
              </a:rPr>
              <a:t>–</a:t>
            </a:r>
            <a:r>
              <a:rPr lang="it-IT" sz="1600" dirty="0" smtClean="0">
                <a:latin typeface="+mn-lt"/>
              </a:rPr>
              <a:t> Appello Compilazione </a:t>
            </a:r>
            <a:r>
              <a:rPr lang="it-IT" sz="1600" dirty="0">
                <a:latin typeface="+mn-lt"/>
              </a:rPr>
              <a:t>web e deposito cartaceo </a:t>
            </a:r>
            <a:r>
              <a:rPr lang="it-IT" sz="1600" dirty="0" smtClean="0">
                <a:latin typeface="+mn-lt"/>
              </a:rPr>
              <a:t>Ricorso Compilazione </a:t>
            </a:r>
            <a:r>
              <a:rPr lang="it-IT" sz="1600" dirty="0">
                <a:latin typeface="+mn-lt"/>
              </a:rPr>
              <a:t>web e deposito cartaceo </a:t>
            </a:r>
            <a:r>
              <a:rPr lang="it-IT" sz="1600" dirty="0" smtClean="0">
                <a:latin typeface="+mn-lt"/>
              </a:rPr>
              <a:t>Appello Compilazione </a:t>
            </a:r>
            <a:r>
              <a:rPr lang="it-IT" sz="1600" dirty="0">
                <a:latin typeface="+mn-lt"/>
              </a:rPr>
              <a:t>web e deposito cartaceo Appello Incidentale</a:t>
            </a:r>
          </a:p>
          <a:p>
            <a:pPr algn="l"/>
            <a:endParaRPr lang="it-IT" sz="1600" dirty="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76</a:t>
            </a:fld>
            <a:endParaRPr lang="it-IT"/>
          </a:p>
        </p:txBody>
      </p:sp>
    </p:spTree>
    <p:extLst>
      <p:ext uri="{BB962C8B-B14F-4D97-AF65-F5344CB8AC3E}">
        <p14:creationId xmlns:p14="http://schemas.microsoft.com/office/powerpoint/2010/main" val="413672867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dirty="0" smtClean="0">
                <a:latin typeface="+mn-lt"/>
              </a:rPr>
              <a:t>19) </a:t>
            </a:r>
            <a:r>
              <a:rPr lang="it-IT" sz="1600" dirty="0">
                <a:latin typeface="+mn-lt"/>
              </a:rPr>
              <a:t>Anomalie Bloccanti e Anomalie non Bloccati, </a:t>
            </a:r>
            <a:r>
              <a:rPr lang="it-IT" sz="1600" dirty="0" smtClean="0">
                <a:latin typeface="+mn-lt"/>
              </a:rPr>
              <a:t>differenze</a:t>
            </a:r>
          </a:p>
          <a:p>
            <a:pPr algn="l"/>
            <a:endParaRPr lang="it-IT" sz="1600" dirty="0" smtClean="0">
              <a:latin typeface="+mn-lt"/>
            </a:endParaRPr>
          </a:p>
          <a:p>
            <a:pPr algn="l"/>
            <a:r>
              <a:rPr lang="it-IT" sz="1600" dirty="0" smtClean="0">
                <a:latin typeface="+mn-lt"/>
              </a:rPr>
              <a:t>Anomalie </a:t>
            </a:r>
            <a:r>
              <a:rPr lang="it-IT" sz="1600" dirty="0">
                <a:latin typeface="+mn-lt"/>
              </a:rPr>
              <a:t>che permettono il deposito delle controdeduzioni (art. 8, commi 5, 6 e 7allegato tecnico)Le controdeduzioni vengono acquisite al PTT qualora</a:t>
            </a:r>
            <a:r>
              <a:rPr lang="it-IT" sz="1600" dirty="0" smtClean="0">
                <a:latin typeface="+mn-lt"/>
              </a:rPr>
              <a:t>: </a:t>
            </a:r>
          </a:p>
          <a:p>
            <a:pPr marL="457200" indent="-457200" algn="l">
              <a:buAutoNum type="alphaLcPeriod"/>
            </a:pPr>
            <a:r>
              <a:rPr lang="it-IT" sz="1600" dirty="0" smtClean="0">
                <a:latin typeface="+mn-lt"/>
              </a:rPr>
              <a:t>nelle </a:t>
            </a:r>
            <a:r>
              <a:rPr lang="it-IT" sz="1600" dirty="0">
                <a:latin typeface="+mn-lt"/>
              </a:rPr>
              <a:t>stesse si riscontrino anomalie “non bloccanti” riferibili al solo formato dei file</a:t>
            </a:r>
            <a:r>
              <a:rPr lang="it-IT" sz="1600" dirty="0" smtClean="0">
                <a:latin typeface="+mn-lt"/>
              </a:rPr>
              <a:t>, ossia </a:t>
            </a:r>
            <a:r>
              <a:rPr lang="it-IT" sz="1600" dirty="0">
                <a:latin typeface="+mn-lt"/>
              </a:rPr>
              <a:t>non corrispondenti al formato PDF/A-1a o PDF/A-1b</a:t>
            </a:r>
            <a:r>
              <a:rPr lang="it-IT" sz="1600" dirty="0" smtClean="0">
                <a:latin typeface="+mn-lt"/>
              </a:rPr>
              <a:t>;</a:t>
            </a:r>
          </a:p>
          <a:p>
            <a:pPr marL="457200" indent="-457200" algn="l">
              <a:buAutoNum type="alphaLcPeriod"/>
            </a:pPr>
            <a:r>
              <a:rPr lang="it-IT" sz="1600" dirty="0" smtClean="0">
                <a:latin typeface="+mn-lt"/>
              </a:rPr>
              <a:t>b</a:t>
            </a:r>
            <a:r>
              <a:rPr lang="it-IT" sz="1600" dirty="0">
                <a:latin typeface="+mn-lt"/>
              </a:rPr>
              <a:t>. i soli allegati presentino anomalie sia “bloccanti” che “non bloccanti</a:t>
            </a:r>
            <a:r>
              <a:rPr lang="it-IT" sz="1600" dirty="0" smtClean="0">
                <a:latin typeface="+mn-lt"/>
              </a:rPr>
              <a:t>”. Con </a:t>
            </a:r>
            <a:r>
              <a:rPr lang="it-IT" sz="1600" dirty="0">
                <a:latin typeface="+mn-lt"/>
              </a:rPr>
              <a:t>riguardo agli allegati - ipotesi sub. b. - fermo restando il deposito </a:t>
            </a:r>
            <a:r>
              <a:rPr lang="it-IT" sz="1600" dirty="0" smtClean="0">
                <a:latin typeface="+mn-lt"/>
              </a:rPr>
              <a:t>delle controdeduzioni</a:t>
            </a:r>
            <a:r>
              <a:rPr lang="it-IT" sz="1600" dirty="0">
                <a:latin typeface="+mn-lt"/>
              </a:rPr>
              <a:t>, è opportuno precisare che le anomali riscontrate nei soli </a:t>
            </a:r>
            <a:r>
              <a:rPr lang="it-IT" sz="1600" dirty="0" smtClean="0">
                <a:latin typeface="+mn-lt"/>
              </a:rPr>
              <a:t>allegati producono </a:t>
            </a:r>
            <a:r>
              <a:rPr lang="it-IT" sz="1600" dirty="0">
                <a:latin typeface="+mn-lt"/>
              </a:rPr>
              <a:t>effetti diversi</a:t>
            </a:r>
            <a:r>
              <a:rPr lang="it-IT" sz="1600" dirty="0" smtClean="0">
                <a:latin typeface="+mn-lt"/>
              </a:rPr>
              <a:t>. Infatti</a:t>
            </a:r>
            <a:r>
              <a:rPr lang="it-IT" sz="1600" dirty="0">
                <a:latin typeface="+mn-lt"/>
              </a:rPr>
              <a:t>, in caso di anomalie “bloccanti” - quali la presenza di virus, il superamento </a:t>
            </a:r>
            <a:r>
              <a:rPr lang="it-IT" sz="1600" dirty="0" smtClean="0">
                <a:latin typeface="+mn-lt"/>
              </a:rPr>
              <a:t>della dimensione </a:t>
            </a:r>
            <a:r>
              <a:rPr lang="it-IT" sz="1600" dirty="0">
                <a:latin typeface="+mn-lt"/>
              </a:rPr>
              <a:t>dei file, la non validità della firma digitale ovvero la non integrità dei file - </a:t>
            </a:r>
            <a:r>
              <a:rPr lang="it-IT" sz="1600" dirty="0" err="1">
                <a:latin typeface="+mn-lt"/>
              </a:rPr>
              <a:t>ilPTT</a:t>
            </a:r>
            <a:r>
              <a:rPr lang="it-IT" sz="1600" dirty="0">
                <a:latin typeface="+mn-lt"/>
              </a:rPr>
              <a:t>, pur consentendo il deposito delle controdeduzioni, non acquisisce i file allegati </a:t>
            </a:r>
            <a:r>
              <a:rPr lang="it-IT" sz="1600" dirty="0" smtClean="0">
                <a:latin typeface="+mn-lt"/>
              </a:rPr>
              <a:t>che presentano </a:t>
            </a:r>
            <a:r>
              <a:rPr lang="it-IT" sz="1600" dirty="0">
                <a:latin typeface="+mn-lt"/>
              </a:rPr>
              <a:t>dette anomalie</a:t>
            </a:r>
            <a:r>
              <a:rPr lang="it-IT" sz="1600" dirty="0" smtClean="0">
                <a:latin typeface="+mn-lt"/>
              </a:rPr>
              <a:t>. Qualora </a:t>
            </a:r>
            <a:r>
              <a:rPr lang="it-IT" sz="1600" dirty="0">
                <a:latin typeface="+mn-lt"/>
              </a:rPr>
              <a:t>il PTT, invece, riscontri anomalie “non bloccanti” - riguardanti il solo formato </a:t>
            </a:r>
            <a:r>
              <a:rPr lang="it-IT" sz="1600" dirty="0" smtClean="0">
                <a:latin typeface="+mn-lt"/>
              </a:rPr>
              <a:t>dei file</a:t>
            </a:r>
            <a:r>
              <a:rPr lang="it-IT" sz="1600" dirty="0">
                <a:latin typeface="+mn-lt"/>
              </a:rPr>
              <a:t>, ossia non corrispondente al formato PDF/A-1a o PDF/A-1b, ovvero TIFF con </a:t>
            </a:r>
            <a:r>
              <a:rPr lang="it-IT" sz="1600" dirty="0" smtClean="0">
                <a:latin typeface="+mn-lt"/>
              </a:rPr>
              <a:t>una risoluzione </a:t>
            </a:r>
            <a:r>
              <a:rPr lang="it-IT" sz="1600" dirty="0">
                <a:latin typeface="+mn-lt"/>
              </a:rPr>
              <a:t>non superiore a 300DPI, in bianco e nero e compressione CCITT Group IV(modalità Fax) – il sistema provvede al deposito delle controdeduzioni e </a:t>
            </a:r>
            <a:r>
              <a:rPr lang="it-IT" sz="1600" dirty="0" smtClean="0">
                <a:latin typeface="+mn-lt"/>
              </a:rPr>
              <a:t>acquisisce l’allegato </a:t>
            </a:r>
            <a:r>
              <a:rPr lang="it-IT" sz="1600" dirty="0">
                <a:latin typeface="+mn-lt"/>
              </a:rPr>
              <a:t>non conforme al formato richiesto.</a:t>
            </a:r>
          </a:p>
          <a:p>
            <a:pPr algn="l"/>
            <a:endParaRPr lang="it-IT" sz="1600" dirty="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77</a:t>
            </a:fld>
            <a:endParaRPr lang="it-IT"/>
          </a:p>
        </p:txBody>
      </p:sp>
    </p:spTree>
    <p:extLst>
      <p:ext uri="{BB962C8B-B14F-4D97-AF65-F5344CB8AC3E}">
        <p14:creationId xmlns:p14="http://schemas.microsoft.com/office/powerpoint/2010/main" val="8624870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dirty="0" smtClean="0">
                <a:latin typeface="+mn-lt"/>
              </a:rPr>
              <a:t>20) </a:t>
            </a:r>
            <a:r>
              <a:rPr lang="it-IT" sz="1600" dirty="0">
                <a:latin typeface="+mn-lt"/>
              </a:rPr>
              <a:t>Diagramma di flusso - come operare in modo corretto ed evitare le anomalie bloccanti</a:t>
            </a:r>
          </a:p>
          <a:p>
            <a:pPr algn="l"/>
            <a:endParaRPr lang="it-IT" sz="1600" dirty="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78</a:t>
            </a:fld>
            <a:endParaRPr lang="it-IT"/>
          </a:p>
        </p:txBody>
      </p:sp>
      <p:pic>
        <p:nvPicPr>
          <p:cNvPr id="7" name="Immagine 6"/>
          <p:cNvPicPr>
            <a:picLocks noChangeAspect="1"/>
          </p:cNvPicPr>
          <p:nvPr/>
        </p:nvPicPr>
        <p:blipFill>
          <a:blip r:embed="rId2"/>
          <a:stretch>
            <a:fillRect/>
          </a:stretch>
        </p:blipFill>
        <p:spPr>
          <a:xfrm>
            <a:off x="842566" y="1494621"/>
            <a:ext cx="7416800" cy="4876800"/>
          </a:xfrm>
          <a:prstGeom prst="rect">
            <a:avLst/>
          </a:prstGeom>
        </p:spPr>
      </p:pic>
    </p:spTree>
    <p:extLst>
      <p:ext uri="{BB962C8B-B14F-4D97-AF65-F5344CB8AC3E}">
        <p14:creationId xmlns:p14="http://schemas.microsoft.com/office/powerpoint/2010/main" val="57069451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dirty="0" smtClean="0">
                <a:latin typeface="+mn-lt"/>
              </a:rPr>
              <a:t>21) </a:t>
            </a:r>
            <a:r>
              <a:rPr lang="it-IT" sz="1600" dirty="0">
                <a:latin typeface="+mn-lt"/>
              </a:rPr>
              <a:t>Come predisporre delle controdeduzioni in formato nativo digitale</a:t>
            </a:r>
            <a:r>
              <a:rPr lang="it-IT" sz="1600" dirty="0" smtClean="0">
                <a:latin typeface="+mn-lt"/>
              </a:rPr>
              <a:t> </a:t>
            </a:r>
          </a:p>
          <a:p>
            <a:pPr algn="l"/>
            <a:endParaRPr lang="it-IT" sz="1600" dirty="0" smtClean="0">
              <a:latin typeface="+mn-lt"/>
            </a:endParaRPr>
          </a:p>
          <a:p>
            <a:pPr algn="l"/>
            <a:r>
              <a:rPr lang="it-IT" sz="1600" dirty="0" smtClean="0">
                <a:latin typeface="+mn-lt"/>
              </a:rPr>
              <a:t>Il </a:t>
            </a:r>
            <a:r>
              <a:rPr lang="it-IT" sz="1600" dirty="0">
                <a:latin typeface="+mn-lt"/>
              </a:rPr>
              <a:t>file nativo digitale è un documento informatico ottenuto tramite software di videoscrittura (word, open-office, libre office, ecc.) trasformato in PDF senza scansione. Nel processo tributario telematico tutti gli atti principali (ricorso, appello, controdeduzione) devono essere così realizzati</a:t>
            </a:r>
            <a:r>
              <a:rPr lang="it-IT" sz="1600" dirty="0" smtClean="0">
                <a:latin typeface="+mn-lt"/>
              </a:rPr>
              <a:t>.</a:t>
            </a:r>
          </a:p>
          <a:p>
            <a:pPr algn="l"/>
            <a:endParaRPr lang="it-IT" sz="1600" dirty="0">
              <a:latin typeface="+mn-lt"/>
            </a:endParaRPr>
          </a:p>
          <a:p>
            <a:pPr algn="l"/>
            <a:r>
              <a:rPr lang="it-IT" sz="1600" dirty="0" smtClean="0">
                <a:latin typeface="+mn-lt"/>
              </a:rPr>
              <a:t>Non si deve effettuare la scansione di un file che è firmato in modo olografo. Un documento nativo digitale non va firmato in maniera olografa. Va esclusivamente digitato con un editor di testi, poi va salvato in formato PDF/A ed infine va firmato digitalmente.</a:t>
            </a:r>
            <a:endParaRPr lang="it-IT" sz="1600" dirty="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79</a:t>
            </a:fld>
            <a:endParaRPr lang="it-IT"/>
          </a:p>
        </p:txBody>
      </p:sp>
    </p:spTree>
    <p:extLst>
      <p:ext uri="{BB962C8B-B14F-4D97-AF65-F5344CB8AC3E}">
        <p14:creationId xmlns:p14="http://schemas.microsoft.com/office/powerpoint/2010/main" val="3634747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1371600" y="836712"/>
            <a:ext cx="6400800" cy="5328592"/>
          </a:xfrm>
        </p:spPr>
        <p:txBody>
          <a:bodyPr>
            <a:normAutofit/>
          </a:bodyPr>
          <a:lstStyle/>
          <a:p>
            <a:r>
              <a:rPr lang="it-IT" sz="1600" b="1" dirty="0" smtClean="0">
                <a:latin typeface="+mn-lt"/>
              </a:rPr>
              <a:t>1) Il processo Telematico Tributario - cenni e fonti</a:t>
            </a:r>
          </a:p>
          <a:p>
            <a:pPr algn="l"/>
            <a:endParaRPr lang="it-IT" sz="1600" dirty="0" smtClean="0">
              <a:latin typeface="+mn-lt"/>
            </a:endParaRPr>
          </a:p>
          <a:p>
            <a:pPr algn="l"/>
            <a:r>
              <a:rPr lang="it-IT" sz="1600" dirty="0" smtClean="0">
                <a:latin typeface="+mn-lt"/>
              </a:rPr>
              <a:t>Il Processo Tributario Telematico ha come acronimo il termine (PTT). Attraverso la pubblicazione nella Gazzetta ufficiale del 10 agosto 2015, numero 184, del decreto del Direttore Generale delle Finanze, 4 agosto 2015, sono state definite le regole tecniche che le parti che intendono costituirsi con modalità telematica debbono rispettare, per i processi tributari innanzi alle Commissioni della Toscana e dell'Umbria.</a:t>
            </a: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8</a:t>
            </a:fld>
            <a:endParaRPr lang="it-IT"/>
          </a:p>
        </p:txBody>
      </p:sp>
    </p:spTree>
    <p:extLst>
      <p:ext uri="{BB962C8B-B14F-4D97-AF65-F5344CB8AC3E}">
        <p14:creationId xmlns:p14="http://schemas.microsoft.com/office/powerpoint/2010/main" val="374290226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dirty="0" smtClean="0">
                <a:latin typeface="+mn-lt"/>
              </a:rPr>
              <a:t>22</a:t>
            </a:r>
            <a:r>
              <a:rPr lang="it-IT" sz="1600" dirty="0">
                <a:latin typeface="+mn-lt"/>
              </a:rPr>
              <a:t>) Concetti di Persistenza Informatica - </a:t>
            </a:r>
            <a:r>
              <a:rPr lang="it-IT" sz="1600" dirty="0" smtClean="0">
                <a:latin typeface="+mn-lt"/>
              </a:rPr>
              <a:t>PDF/A</a:t>
            </a:r>
          </a:p>
          <a:p>
            <a:pPr algn="l"/>
            <a:endParaRPr lang="it-IT" sz="1600" dirty="0">
              <a:latin typeface="+mn-lt"/>
            </a:endParaRPr>
          </a:p>
          <a:p>
            <a:pPr algn="l"/>
            <a:r>
              <a:rPr lang="it-IT" sz="1600" dirty="0" smtClean="0">
                <a:latin typeface="+mn-lt"/>
              </a:rPr>
              <a:t>Per </a:t>
            </a:r>
            <a:r>
              <a:rPr lang="it-IT" sz="1600" dirty="0">
                <a:latin typeface="+mn-lt"/>
              </a:rPr>
              <a:t>comprendere al meglio la connessione che sussiste nel PTT con il PDF/A è utile fare cenno al concetto di persistenza informatica. </a:t>
            </a:r>
            <a:endParaRPr lang="it-IT" sz="1600" dirty="0" smtClean="0">
              <a:latin typeface="+mn-lt"/>
            </a:endParaRPr>
          </a:p>
          <a:p>
            <a:pPr algn="l"/>
            <a:r>
              <a:rPr lang="it-IT" sz="1600" dirty="0" smtClean="0">
                <a:latin typeface="+mn-lt"/>
              </a:rPr>
              <a:t>In </a:t>
            </a:r>
            <a:r>
              <a:rPr lang="it-IT" sz="1600" dirty="0">
                <a:latin typeface="+mn-lt"/>
              </a:rPr>
              <a:t>informatica, il concetto di persistenza si riferisce alla caratteristica dei dati di sopravvivere all'esecuzione del programma che li ha creati: senza questa peculiarità tutti i dati che vengono archiviati nella memoria potranno nel tempo venire perduti. </a:t>
            </a: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80</a:t>
            </a:fld>
            <a:endParaRPr lang="it-IT"/>
          </a:p>
        </p:txBody>
      </p:sp>
    </p:spTree>
    <p:extLst>
      <p:ext uri="{BB962C8B-B14F-4D97-AF65-F5344CB8AC3E}">
        <p14:creationId xmlns:p14="http://schemas.microsoft.com/office/powerpoint/2010/main" val="326547372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dirty="0" smtClean="0">
                <a:latin typeface="+mn-lt"/>
              </a:rPr>
              <a:t>22</a:t>
            </a:r>
            <a:r>
              <a:rPr lang="it-IT" sz="1600" dirty="0">
                <a:latin typeface="+mn-lt"/>
              </a:rPr>
              <a:t>) Concetti di Persistenza Informatica - </a:t>
            </a:r>
            <a:r>
              <a:rPr lang="it-IT" sz="1600" dirty="0" smtClean="0">
                <a:latin typeface="+mn-lt"/>
              </a:rPr>
              <a:t>PDF/A</a:t>
            </a:r>
          </a:p>
          <a:p>
            <a:pPr algn="l"/>
            <a:endParaRPr lang="it-IT" sz="1600" dirty="0">
              <a:latin typeface="+mn-lt"/>
            </a:endParaRPr>
          </a:p>
          <a:p>
            <a:pPr algn="l"/>
            <a:r>
              <a:rPr lang="it-IT" sz="1600" dirty="0" smtClean="0">
                <a:latin typeface="+mn-lt"/>
              </a:rPr>
              <a:t>Basti </a:t>
            </a:r>
            <a:r>
              <a:rPr lang="it-IT" sz="1600" dirty="0">
                <a:latin typeface="+mn-lt"/>
              </a:rPr>
              <a:t>pensare come semplice esempio ai dati salvati nei banchi di memoria </a:t>
            </a:r>
            <a:r>
              <a:rPr lang="it-IT" sz="1600" dirty="0" err="1">
                <a:latin typeface="+mn-lt"/>
              </a:rPr>
              <a:t>Ram</a:t>
            </a:r>
            <a:r>
              <a:rPr lang="it-IT" sz="1600" dirty="0">
                <a:latin typeface="+mn-lt"/>
              </a:rPr>
              <a:t> che vengono perduti allo spegnimento dell’hardware se non si effettua un adeguato salvataggio nella memoria di massa residente. </a:t>
            </a:r>
            <a:endParaRPr lang="it-IT" sz="1600" dirty="0" smtClean="0">
              <a:latin typeface="+mn-lt"/>
            </a:endParaRPr>
          </a:p>
          <a:p>
            <a:pPr algn="l"/>
            <a:r>
              <a:rPr lang="it-IT" sz="1600" dirty="0" smtClean="0">
                <a:latin typeface="+mn-lt"/>
              </a:rPr>
              <a:t>Si </a:t>
            </a:r>
            <a:r>
              <a:rPr lang="it-IT" sz="1600" dirty="0">
                <a:latin typeface="+mn-lt"/>
              </a:rPr>
              <a:t>parla di persistenza informatica nell’ambio della programmazione e con questo termine si fa riferimento  alla condizione particolare per cui risulta possibile far perdurare delle basi di dati alla vita attiva di un programma. </a:t>
            </a: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81</a:t>
            </a:fld>
            <a:endParaRPr lang="it-IT"/>
          </a:p>
        </p:txBody>
      </p:sp>
    </p:spTree>
    <p:extLst>
      <p:ext uri="{BB962C8B-B14F-4D97-AF65-F5344CB8AC3E}">
        <p14:creationId xmlns:p14="http://schemas.microsoft.com/office/powerpoint/2010/main" val="265531110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dirty="0" smtClean="0">
                <a:latin typeface="+mn-lt"/>
              </a:rPr>
              <a:t>22</a:t>
            </a:r>
            <a:r>
              <a:rPr lang="it-IT" sz="1600" dirty="0">
                <a:latin typeface="+mn-lt"/>
              </a:rPr>
              <a:t>) Concetti di Persistenza Informatica - </a:t>
            </a:r>
            <a:r>
              <a:rPr lang="it-IT" sz="1600" dirty="0" smtClean="0">
                <a:latin typeface="+mn-lt"/>
              </a:rPr>
              <a:t>PDF/A</a:t>
            </a:r>
          </a:p>
          <a:p>
            <a:pPr algn="l"/>
            <a:endParaRPr lang="it-IT" sz="1600" dirty="0">
              <a:latin typeface="+mn-lt"/>
            </a:endParaRPr>
          </a:p>
          <a:p>
            <a:pPr algn="l"/>
            <a:r>
              <a:rPr lang="it-IT" sz="1600" dirty="0" smtClean="0">
                <a:latin typeface="+mn-lt"/>
              </a:rPr>
              <a:t>In </a:t>
            </a:r>
            <a:r>
              <a:rPr lang="it-IT" sz="1600" dirty="0">
                <a:latin typeface="+mn-lt"/>
              </a:rPr>
              <a:t>pratica non si lega la lettura di un file alla vita di un software che lo ha prodotto. Il formato del file è quindi slegato al software che lo ha prodotto nel corso del tempo. L’evoluzione dell’hardware e di conseguenza anche del software nel corso tempo ha generato situazioni per le quali la persistenza informatica ha assunto valore. </a:t>
            </a: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82</a:t>
            </a:fld>
            <a:endParaRPr lang="it-IT"/>
          </a:p>
        </p:txBody>
      </p:sp>
    </p:spTree>
    <p:extLst>
      <p:ext uri="{BB962C8B-B14F-4D97-AF65-F5344CB8AC3E}">
        <p14:creationId xmlns:p14="http://schemas.microsoft.com/office/powerpoint/2010/main" val="341814638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dirty="0" smtClean="0">
                <a:latin typeface="+mn-lt"/>
              </a:rPr>
              <a:t>22</a:t>
            </a:r>
            <a:r>
              <a:rPr lang="it-IT" sz="1600" dirty="0">
                <a:latin typeface="+mn-lt"/>
              </a:rPr>
              <a:t>) Concetti di Persistenza Informatica - </a:t>
            </a:r>
            <a:r>
              <a:rPr lang="it-IT" sz="1600" dirty="0" smtClean="0">
                <a:latin typeface="+mn-lt"/>
              </a:rPr>
              <a:t>PDF/A</a:t>
            </a:r>
          </a:p>
          <a:p>
            <a:pPr algn="l"/>
            <a:endParaRPr lang="it-IT" sz="1600" dirty="0">
              <a:latin typeface="+mn-lt"/>
            </a:endParaRPr>
          </a:p>
          <a:p>
            <a:pPr algn="l"/>
            <a:r>
              <a:rPr lang="it-IT" sz="1600" dirty="0">
                <a:latin typeface="+mn-lt"/>
              </a:rPr>
              <a:t>Basti pensare al formato dei floppy disk flessibili degli anni 80 del secolo scorso da 5 “ e ¼ o sistemi di archiviazione da 3” (i classici floppy disk rigidi) degli anni 90 del secolo scorso che per essere letti devono essere ora con difficoltà ricercati degli strumenti hardware che ora i nuovi PC di ultima generazione non possiedono più di serie, per comprendere come dati di rilevante importanza civilistica e giuridica come atti di processi, non possono essere semplicemente inviati, ma anche archiviati secondo degli standard che confermino la leggibilità per un lungo tempo. </a:t>
            </a: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83</a:t>
            </a:fld>
            <a:endParaRPr lang="it-IT"/>
          </a:p>
        </p:txBody>
      </p:sp>
    </p:spTree>
    <p:extLst>
      <p:ext uri="{BB962C8B-B14F-4D97-AF65-F5344CB8AC3E}">
        <p14:creationId xmlns:p14="http://schemas.microsoft.com/office/powerpoint/2010/main" val="305047473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dirty="0" smtClean="0">
                <a:latin typeface="+mn-lt"/>
              </a:rPr>
              <a:t>22</a:t>
            </a:r>
            <a:r>
              <a:rPr lang="it-IT" sz="1600" dirty="0">
                <a:latin typeface="+mn-lt"/>
              </a:rPr>
              <a:t>) Concetti di Persistenza Informatica - </a:t>
            </a:r>
            <a:r>
              <a:rPr lang="it-IT" sz="1600" dirty="0" smtClean="0">
                <a:latin typeface="+mn-lt"/>
              </a:rPr>
              <a:t>PDF/A</a:t>
            </a:r>
          </a:p>
          <a:p>
            <a:pPr algn="l"/>
            <a:endParaRPr lang="it-IT" sz="1600" dirty="0">
              <a:latin typeface="+mn-lt"/>
            </a:endParaRPr>
          </a:p>
          <a:p>
            <a:pPr algn="l"/>
            <a:r>
              <a:rPr lang="it-IT" sz="1600" dirty="0">
                <a:latin typeface="+mn-lt"/>
              </a:rPr>
              <a:t>Quando si intende lungo tempo, parlando di persistenza è utile fare riferimento al concetto del “processo di conservazione” che l’insieme delle attività finalizzate alla conservazione dei documenti informatici.  </a:t>
            </a:r>
            <a:endParaRPr lang="it-IT" sz="1600" dirty="0" smtClean="0">
              <a:latin typeface="+mn-lt"/>
            </a:endParaRPr>
          </a:p>
          <a:p>
            <a:pPr algn="l"/>
            <a:r>
              <a:rPr lang="it-IT" sz="1600" dirty="0" smtClean="0">
                <a:latin typeface="+mn-lt"/>
              </a:rPr>
              <a:t>La </a:t>
            </a:r>
            <a:r>
              <a:rPr lang="it-IT" sz="1600" dirty="0">
                <a:latin typeface="+mn-lt"/>
              </a:rPr>
              <a:t>realizzabilità della persistenza informatica è consentita effettuando il salvataggio dei dati su di un dispositivo non rappresentato da memoria di tipo volatile. Come ad esempio su di file </a:t>
            </a:r>
            <a:r>
              <a:rPr lang="it-IT" sz="1600" dirty="0" err="1">
                <a:latin typeface="+mn-lt"/>
              </a:rPr>
              <a:t>system</a:t>
            </a:r>
            <a:r>
              <a:rPr lang="it-IT" sz="1600" dirty="0">
                <a:latin typeface="+mn-lt"/>
              </a:rPr>
              <a:t> (disco fisso) o sistema </a:t>
            </a:r>
            <a:r>
              <a:rPr lang="it-IT" sz="1600" dirty="0" err="1">
                <a:latin typeface="+mn-lt"/>
              </a:rPr>
              <a:t>cloud</a:t>
            </a:r>
            <a:r>
              <a:rPr lang="it-IT" sz="1600" dirty="0">
                <a:latin typeface="+mn-lt"/>
              </a:rPr>
              <a:t>.</a:t>
            </a: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84</a:t>
            </a:fld>
            <a:endParaRPr lang="it-IT"/>
          </a:p>
        </p:txBody>
      </p:sp>
    </p:spTree>
    <p:extLst>
      <p:ext uri="{BB962C8B-B14F-4D97-AF65-F5344CB8AC3E}">
        <p14:creationId xmlns:p14="http://schemas.microsoft.com/office/powerpoint/2010/main" val="10179123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dirty="0" smtClean="0">
                <a:latin typeface="+mn-lt"/>
              </a:rPr>
              <a:t>22</a:t>
            </a:r>
            <a:r>
              <a:rPr lang="it-IT" sz="1600" dirty="0">
                <a:latin typeface="+mn-lt"/>
              </a:rPr>
              <a:t>) Concetti di Persistenza Informatica - </a:t>
            </a:r>
            <a:r>
              <a:rPr lang="it-IT" sz="1600" dirty="0" smtClean="0">
                <a:latin typeface="+mn-lt"/>
              </a:rPr>
              <a:t>PDF/A</a:t>
            </a:r>
          </a:p>
          <a:p>
            <a:pPr algn="l"/>
            <a:endParaRPr lang="it-IT" sz="1600" dirty="0">
              <a:latin typeface="+mn-lt"/>
            </a:endParaRPr>
          </a:p>
          <a:p>
            <a:pPr algn="l"/>
            <a:r>
              <a:rPr lang="it-IT" sz="1600" dirty="0">
                <a:latin typeface="+mn-lt"/>
              </a:rPr>
              <a:t>Si tratta di un documento di tipo informatico il cui formato elettronico è appositamente predisposto per garantire una prolungata preservazione nel tempo. Si basa sulla </a:t>
            </a:r>
            <a:r>
              <a:rPr lang="it-IT" sz="1600" dirty="0" err="1">
                <a:latin typeface="+mn-lt"/>
              </a:rPr>
              <a:t>version</a:t>
            </a:r>
            <a:r>
              <a:rPr lang="it-IT" sz="1600" dirty="0">
                <a:latin typeface="+mn-lt"/>
              </a:rPr>
              <a:t> 1.4 per l’archiviazione di documenti elettronici nel lungo periodo. Esso è basato sulla versione 1.4 del formato di Adobe Systems </a:t>
            </a:r>
            <a:r>
              <a:rPr lang="it-IT" sz="1600" dirty="0" err="1">
                <a:latin typeface="+mn-lt"/>
              </a:rPr>
              <a:t>Inc</a:t>
            </a:r>
            <a:r>
              <a:rPr lang="it-IT" sz="1600" dirty="0">
                <a:latin typeface="+mn-lt"/>
              </a:rPr>
              <a:t> PDF che è stato compreso ed aggiornato nelle versioni di Adobe Acrobat seguenti alla release 5. </a:t>
            </a: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85</a:t>
            </a:fld>
            <a:endParaRPr lang="it-IT"/>
          </a:p>
        </p:txBody>
      </p:sp>
    </p:spTree>
    <p:extLst>
      <p:ext uri="{BB962C8B-B14F-4D97-AF65-F5344CB8AC3E}">
        <p14:creationId xmlns:p14="http://schemas.microsoft.com/office/powerpoint/2010/main" val="151038853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dirty="0" smtClean="0">
                <a:latin typeface="+mn-lt"/>
              </a:rPr>
              <a:t>22</a:t>
            </a:r>
            <a:r>
              <a:rPr lang="it-IT" sz="1600" dirty="0">
                <a:latin typeface="+mn-lt"/>
              </a:rPr>
              <a:t>) Concetti di Persistenza Informatica - </a:t>
            </a:r>
            <a:r>
              <a:rPr lang="it-IT" sz="1600" dirty="0" smtClean="0">
                <a:latin typeface="+mn-lt"/>
              </a:rPr>
              <a:t>PDF/A</a:t>
            </a:r>
          </a:p>
          <a:p>
            <a:pPr algn="l"/>
            <a:endParaRPr lang="it-IT" sz="1600" dirty="0">
              <a:latin typeface="+mn-lt"/>
            </a:endParaRPr>
          </a:p>
          <a:p>
            <a:pPr algn="l"/>
            <a:r>
              <a:rPr lang="it-IT" sz="1600" dirty="0">
                <a:latin typeface="+mn-lt"/>
              </a:rPr>
              <a:t>Questo tipo di PDF è progettato in modo da essere espunto di tutte quelle particolari caratteristiche non necessarie e non predisposte per un’operazione di memorizzazione di un prolungato periodo temporale. </a:t>
            </a: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86</a:t>
            </a:fld>
            <a:endParaRPr lang="it-IT"/>
          </a:p>
        </p:txBody>
      </p:sp>
    </p:spTree>
    <p:extLst>
      <p:ext uri="{BB962C8B-B14F-4D97-AF65-F5344CB8AC3E}">
        <p14:creationId xmlns:p14="http://schemas.microsoft.com/office/powerpoint/2010/main" val="117171571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dirty="0" smtClean="0">
                <a:latin typeface="+mn-lt"/>
              </a:rPr>
              <a:t>22</a:t>
            </a:r>
            <a:r>
              <a:rPr lang="it-IT" sz="1600" dirty="0">
                <a:latin typeface="+mn-lt"/>
              </a:rPr>
              <a:t>) Concetti di Persistenza Informatica - </a:t>
            </a:r>
            <a:r>
              <a:rPr lang="it-IT" sz="1600" dirty="0" smtClean="0">
                <a:latin typeface="+mn-lt"/>
              </a:rPr>
              <a:t>PDF/A</a:t>
            </a:r>
          </a:p>
          <a:p>
            <a:pPr algn="l"/>
            <a:endParaRPr lang="it-IT" sz="1600" dirty="0">
              <a:latin typeface="+mn-lt"/>
            </a:endParaRPr>
          </a:p>
          <a:p>
            <a:pPr algn="l"/>
            <a:r>
              <a:rPr lang="it-IT" sz="1600" dirty="0">
                <a:latin typeface="+mn-lt"/>
              </a:rPr>
              <a:t>Il PDF/A è un formato riferito allo standard ISO 19005-1:2005 che è uno standard ISO pubblicato il 28 settembre 2005. Di fatto è formalmente definito come un "</a:t>
            </a:r>
            <a:r>
              <a:rPr lang="it-IT" sz="1600" dirty="0" err="1">
                <a:latin typeface="+mn-lt"/>
              </a:rPr>
              <a:t>electronic</a:t>
            </a:r>
            <a:r>
              <a:rPr lang="it-IT" sz="1600" dirty="0">
                <a:latin typeface="+mn-lt"/>
              </a:rPr>
              <a:t> </a:t>
            </a:r>
            <a:r>
              <a:rPr lang="it-IT" sz="1600" dirty="0" err="1">
                <a:latin typeface="+mn-lt"/>
              </a:rPr>
              <a:t>document</a:t>
            </a:r>
            <a:r>
              <a:rPr lang="it-IT" sz="1600" dirty="0">
                <a:latin typeface="+mn-lt"/>
              </a:rPr>
              <a:t> file format for long </a:t>
            </a:r>
            <a:r>
              <a:rPr lang="it-IT" sz="1600" dirty="0" err="1">
                <a:latin typeface="+mn-lt"/>
              </a:rPr>
              <a:t>term</a:t>
            </a:r>
            <a:r>
              <a:rPr lang="it-IT" sz="1600" dirty="0">
                <a:latin typeface="+mn-lt"/>
              </a:rPr>
              <a:t> </a:t>
            </a:r>
            <a:r>
              <a:rPr lang="it-IT" sz="1600" dirty="0" err="1">
                <a:latin typeface="+mn-lt"/>
              </a:rPr>
              <a:t>preservation</a:t>
            </a:r>
            <a:r>
              <a:rPr lang="it-IT" sz="1600" dirty="0">
                <a:latin typeface="+mn-lt"/>
              </a:rPr>
              <a:t>”. </a:t>
            </a: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87</a:t>
            </a:fld>
            <a:endParaRPr lang="it-IT"/>
          </a:p>
        </p:txBody>
      </p:sp>
    </p:spTree>
    <p:extLst>
      <p:ext uri="{BB962C8B-B14F-4D97-AF65-F5344CB8AC3E}">
        <p14:creationId xmlns:p14="http://schemas.microsoft.com/office/powerpoint/2010/main" val="122784873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fontScale="92500" lnSpcReduction="10000"/>
          </a:bodyPr>
          <a:lstStyle/>
          <a:p>
            <a:pPr algn="l"/>
            <a:r>
              <a:rPr lang="it-IT" sz="1600" dirty="0" smtClean="0">
                <a:latin typeface="+mn-lt"/>
              </a:rPr>
              <a:t>22</a:t>
            </a:r>
            <a:r>
              <a:rPr lang="it-IT" sz="1600" dirty="0">
                <a:latin typeface="+mn-lt"/>
              </a:rPr>
              <a:t>) Concetti di Persistenza Informatica - </a:t>
            </a:r>
            <a:r>
              <a:rPr lang="it-IT" sz="1600" dirty="0" smtClean="0">
                <a:latin typeface="+mn-lt"/>
              </a:rPr>
              <a:t>PDF/A</a:t>
            </a:r>
          </a:p>
          <a:p>
            <a:pPr algn="l"/>
            <a:endParaRPr lang="it-IT" sz="1600" dirty="0">
              <a:latin typeface="+mn-lt"/>
            </a:endParaRPr>
          </a:p>
          <a:p>
            <a:pPr algn="l"/>
            <a:r>
              <a:rPr lang="it-IT" sz="1600" dirty="0" smtClean="0">
                <a:latin typeface="+mn-lt"/>
              </a:rPr>
              <a:t>Volendo </a:t>
            </a:r>
            <a:r>
              <a:rPr lang="it-IT" sz="1600" dirty="0">
                <a:latin typeface="+mn-lt"/>
              </a:rPr>
              <a:t>semplificare, questo formato</a:t>
            </a:r>
          </a:p>
          <a:p>
            <a:pPr algn="l"/>
            <a:r>
              <a:rPr lang="it-IT" sz="1600" dirty="0">
                <a:latin typeface="+mn-lt"/>
              </a:rPr>
              <a:t>di file è stato creato per garantire che il contenuto degli archivi informatici</a:t>
            </a:r>
          </a:p>
          <a:p>
            <a:pPr algn="l"/>
            <a:r>
              <a:rPr lang="it-IT" sz="1600" dirty="0">
                <a:latin typeface="+mn-lt"/>
              </a:rPr>
              <a:t>duri a lungo nel tempo, permettendo a chiunque di accedervi in qualsiasi momento.</a:t>
            </a:r>
          </a:p>
          <a:p>
            <a:pPr algn="l"/>
            <a:endParaRPr lang="it-IT" sz="1600" dirty="0">
              <a:latin typeface="+mn-lt"/>
            </a:endParaRPr>
          </a:p>
          <a:p>
            <a:pPr algn="l"/>
            <a:r>
              <a:rPr lang="it-IT" sz="1600" dirty="0">
                <a:latin typeface="+mn-lt"/>
              </a:rPr>
              <a:t>L'esigenza nasce dalla necessità di dematerializzare gli atti</a:t>
            </a:r>
          </a:p>
          <a:p>
            <a:pPr algn="l"/>
            <a:r>
              <a:rPr lang="it-IT" sz="1600" dirty="0">
                <a:latin typeface="+mn-lt"/>
              </a:rPr>
              <a:t>cartacei da parte di Pubbliche Amministrazioni, studi professionali, aziende,</a:t>
            </a:r>
          </a:p>
          <a:p>
            <a:pPr algn="l"/>
            <a:r>
              <a:rPr lang="it-IT" sz="1600" dirty="0">
                <a:latin typeface="+mn-lt"/>
              </a:rPr>
              <a:t>strutture editoriali, biblioteche e altre organizzazioni. Con il PDF/A si possono</a:t>
            </a:r>
          </a:p>
          <a:p>
            <a:pPr algn="l"/>
            <a:r>
              <a:rPr lang="it-IT" sz="1600" dirty="0">
                <a:latin typeface="+mn-lt"/>
              </a:rPr>
              <a:t>registrare documenti in unità di memoria per eseguire ricerche veloci</a:t>
            </a:r>
          </a:p>
          <a:p>
            <a:pPr algn="l"/>
            <a:r>
              <a:rPr lang="it-IT" sz="1600" dirty="0">
                <a:latin typeface="+mn-lt"/>
              </a:rPr>
              <a:t>anche a distanza tramite computer in Rete.</a:t>
            </a:r>
          </a:p>
          <a:p>
            <a:pPr algn="l"/>
            <a:endParaRPr lang="it-IT" sz="1600" dirty="0">
              <a:latin typeface="+mn-lt"/>
            </a:endParaRPr>
          </a:p>
          <a:p>
            <a:pPr algn="l"/>
            <a:r>
              <a:rPr lang="it-IT" sz="1600" dirty="0">
                <a:latin typeface="+mn-lt"/>
              </a:rPr>
              <a:t>Perché i documenti siano validi, però, devono soddisfare una</a:t>
            </a:r>
          </a:p>
          <a:p>
            <a:pPr algn="l"/>
            <a:r>
              <a:rPr lang="it-IT" sz="1600" dirty="0">
                <a:latin typeface="+mn-lt"/>
              </a:rPr>
              <a:t>serie di requisiti, tra cui:</a:t>
            </a:r>
          </a:p>
          <a:p>
            <a:pPr algn="l"/>
            <a:r>
              <a:rPr lang="it-IT" sz="1600" dirty="0">
                <a:latin typeface="+mn-lt"/>
              </a:rPr>
              <a:t>• essere visualizzabili in qualsiasi momento senza vincoli</a:t>
            </a:r>
          </a:p>
          <a:p>
            <a:pPr algn="l"/>
            <a:r>
              <a:rPr lang="it-IT" sz="1600" dirty="0">
                <a:latin typeface="+mn-lt"/>
              </a:rPr>
              <a:t>• essere non modificabili</a:t>
            </a:r>
          </a:p>
          <a:p>
            <a:pPr algn="l"/>
            <a:r>
              <a:rPr lang="it-IT" sz="1600" dirty="0">
                <a:latin typeface="+mn-lt"/>
              </a:rPr>
              <a:t>• essere accessibili.</a:t>
            </a:r>
          </a:p>
          <a:p>
            <a:pPr algn="l"/>
            <a:endParaRPr lang="it-IT" sz="1600" dirty="0">
              <a:latin typeface="+mn-lt"/>
            </a:endParaRPr>
          </a:p>
          <a:p>
            <a:pPr algn="l"/>
            <a:r>
              <a:rPr lang="it-IT" sz="1600" dirty="0">
                <a:latin typeface="+mn-lt"/>
              </a:rPr>
              <a:t>Il formato PDF/A garantisce il rispetto di queste caratteristiche, per cui</a:t>
            </a:r>
          </a:p>
          <a:p>
            <a:pPr algn="l"/>
            <a:r>
              <a:rPr lang="it-IT" sz="1600" dirty="0">
                <a:latin typeface="+mn-lt"/>
              </a:rPr>
              <a:t>viene utilizzato proficuamente anche per la gestione di atti con validità</a:t>
            </a:r>
          </a:p>
          <a:p>
            <a:pPr algn="l"/>
            <a:r>
              <a:rPr lang="it-IT" sz="1600" dirty="0">
                <a:latin typeface="+mn-lt"/>
              </a:rPr>
              <a:t>legale.</a:t>
            </a:r>
          </a:p>
          <a:p>
            <a:pPr algn="l"/>
            <a:endParaRPr lang="it-IT" sz="1600" dirty="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88</a:t>
            </a:fld>
            <a:endParaRPr lang="it-IT"/>
          </a:p>
        </p:txBody>
      </p:sp>
    </p:spTree>
    <p:extLst>
      <p:ext uri="{BB962C8B-B14F-4D97-AF65-F5344CB8AC3E}">
        <p14:creationId xmlns:p14="http://schemas.microsoft.com/office/powerpoint/2010/main" val="306365529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dirty="0" smtClean="0">
                <a:latin typeface="+mn-lt"/>
              </a:rPr>
              <a:t>23) </a:t>
            </a:r>
            <a:r>
              <a:rPr lang="it-IT" sz="1600" dirty="0">
                <a:latin typeface="+mn-lt"/>
              </a:rPr>
              <a:t>Come realizzare un documento PDF/A con </a:t>
            </a:r>
            <a:r>
              <a:rPr lang="it-IT" sz="1600" dirty="0" smtClean="0">
                <a:latin typeface="+mn-lt"/>
              </a:rPr>
              <a:t>Word</a:t>
            </a:r>
          </a:p>
          <a:p>
            <a:pPr algn="l"/>
            <a:endParaRPr lang="it-IT" sz="1600" dirty="0">
              <a:latin typeface="+mn-lt"/>
            </a:endParaRPr>
          </a:p>
          <a:p>
            <a:pPr algn="l"/>
            <a:r>
              <a:rPr lang="it-IT" sz="1600" dirty="0" smtClean="0">
                <a:latin typeface="+mn-lt"/>
              </a:rPr>
              <a:t>Generazione di un file PDF/A</a:t>
            </a:r>
          </a:p>
          <a:p>
            <a:pPr algn="l"/>
            <a:r>
              <a:rPr lang="it-IT" sz="1600" dirty="0" smtClean="0">
                <a:latin typeface="+mn-lt"/>
              </a:rPr>
              <a:t>In informatica la generazione di un file avviene con sequenze di comandi del</a:t>
            </a:r>
          </a:p>
          <a:p>
            <a:pPr algn="l"/>
            <a:r>
              <a:rPr lang="it-IT" sz="1600" dirty="0" smtClean="0">
                <a:latin typeface="+mn-lt"/>
              </a:rPr>
              <a:t>tipo File, Crea oppure File, Stampa dove l'invio del documento avviene verso un file su disco invece che verso una stampante. In entrambi i casi, l'applicazione utilizzata deve prevedere esplicitamente l'opzione “PDF/A”.</a:t>
            </a:r>
          </a:p>
          <a:p>
            <a:pPr algn="l"/>
            <a:r>
              <a:rPr lang="it-IT" sz="1600" dirty="0">
                <a:latin typeface="+mn-lt"/>
              </a:rPr>
              <a:t>Tra i prodotti informatici che forniscono questa possibilità, più</a:t>
            </a:r>
          </a:p>
          <a:p>
            <a:pPr algn="l"/>
            <a:r>
              <a:rPr lang="it-IT" sz="1600" dirty="0">
                <a:latin typeface="+mn-lt"/>
              </a:rPr>
              <a:t>diffusi e presenti nelle organizzazioni pubbliche e private, ci sono:</a:t>
            </a:r>
          </a:p>
          <a:p>
            <a:pPr algn="l"/>
            <a:r>
              <a:rPr lang="it-IT" sz="1600" dirty="0">
                <a:latin typeface="+mn-lt"/>
              </a:rPr>
              <a:t>• Adobe Acrobat Professional (commerciale a pagamento)</a:t>
            </a:r>
          </a:p>
          <a:p>
            <a:pPr algn="l"/>
            <a:r>
              <a:rPr lang="it-IT" sz="1600" dirty="0">
                <a:latin typeface="+mn-lt"/>
              </a:rPr>
              <a:t>• Microsoft Office 2010 e 2007 (commerciale a pagamento)</a:t>
            </a:r>
          </a:p>
          <a:p>
            <a:pPr algn="l"/>
            <a:r>
              <a:rPr lang="it-IT" sz="1600" dirty="0">
                <a:latin typeface="+mn-lt"/>
              </a:rPr>
              <a:t>• OpenOffice.org dalla versione 2.4 (open source di libero utilizzo)</a:t>
            </a:r>
          </a:p>
          <a:p>
            <a:pPr algn="l"/>
            <a:r>
              <a:rPr lang="it-IT" sz="1600" dirty="0">
                <a:latin typeface="+mn-lt"/>
              </a:rPr>
              <a:t>• la stampante virtuale </a:t>
            </a:r>
            <a:r>
              <a:rPr lang="it-IT" sz="1600" dirty="0" err="1">
                <a:latin typeface="+mn-lt"/>
              </a:rPr>
              <a:t>PDFCreator</a:t>
            </a:r>
            <a:r>
              <a:rPr lang="it-IT" sz="1600" dirty="0">
                <a:latin typeface="+mn-lt"/>
              </a:rPr>
              <a:t> (open source di libero utilizzo)</a:t>
            </a:r>
          </a:p>
          <a:p>
            <a:pPr algn="l"/>
            <a:endParaRPr lang="it-IT" sz="1600" dirty="0">
              <a:latin typeface="+mn-lt"/>
            </a:endParaRPr>
          </a:p>
          <a:p>
            <a:pPr algn="l"/>
            <a:endParaRPr lang="it-IT" sz="1600" dirty="0">
              <a:latin typeface="+mn-lt"/>
            </a:endParaRPr>
          </a:p>
          <a:p>
            <a:pPr algn="l"/>
            <a:endParaRPr lang="it-IT" sz="1600" dirty="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89</a:t>
            </a:fld>
            <a:endParaRPr lang="it-IT"/>
          </a:p>
        </p:txBody>
      </p:sp>
    </p:spTree>
    <p:extLst>
      <p:ext uri="{BB962C8B-B14F-4D97-AF65-F5344CB8AC3E}">
        <p14:creationId xmlns:p14="http://schemas.microsoft.com/office/powerpoint/2010/main" val="3200366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1371600" y="836712"/>
            <a:ext cx="6400800" cy="5328592"/>
          </a:xfrm>
        </p:spPr>
        <p:txBody>
          <a:bodyPr>
            <a:normAutofit/>
          </a:bodyPr>
          <a:lstStyle/>
          <a:p>
            <a:r>
              <a:rPr lang="it-IT" sz="1600" b="1" dirty="0" smtClean="0">
                <a:latin typeface="+mn-lt"/>
              </a:rPr>
              <a:t>1) Il processo Telematico Tributario - cenni e fonti</a:t>
            </a:r>
          </a:p>
          <a:p>
            <a:pPr algn="l"/>
            <a:endParaRPr lang="it-IT" sz="1600" dirty="0" smtClean="0">
              <a:latin typeface="+mn-lt"/>
            </a:endParaRPr>
          </a:p>
          <a:p>
            <a:pPr algn="l"/>
            <a:r>
              <a:rPr lang="it-IT" sz="1600" dirty="0" smtClean="0">
                <a:latin typeface="+mn-lt"/>
              </a:rPr>
              <a:t>Successivamente, con i decreti del Direttore Generale delle Finanze, 30 giugno 2016 (G.U. n° 161 del 12/07/2016) e 15/12/2016 (G.U. Serie generale n° 298 del 22/12/2016), le predette regole tecniche sono state estese a tutto il territorio nazionale.</a:t>
            </a: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9</a:t>
            </a:fld>
            <a:endParaRPr lang="it-IT"/>
          </a:p>
        </p:txBody>
      </p:sp>
    </p:spTree>
    <p:extLst>
      <p:ext uri="{BB962C8B-B14F-4D97-AF65-F5344CB8AC3E}">
        <p14:creationId xmlns:p14="http://schemas.microsoft.com/office/powerpoint/2010/main" val="203648378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dirty="0" smtClean="0">
                <a:latin typeface="+mn-lt"/>
              </a:rPr>
              <a:t>23) </a:t>
            </a:r>
            <a:r>
              <a:rPr lang="it-IT" sz="1600" dirty="0">
                <a:latin typeface="+mn-lt"/>
              </a:rPr>
              <a:t>Come realizzare un documento PDF/A con </a:t>
            </a:r>
            <a:r>
              <a:rPr lang="it-IT" sz="1600" dirty="0" smtClean="0">
                <a:latin typeface="+mn-lt"/>
              </a:rPr>
              <a:t>Word</a:t>
            </a:r>
          </a:p>
          <a:p>
            <a:pPr algn="l"/>
            <a:endParaRPr lang="it-IT" sz="1600" dirty="0">
              <a:latin typeface="+mn-lt"/>
            </a:endParaRPr>
          </a:p>
          <a:p>
            <a:pPr algn="l"/>
            <a:r>
              <a:rPr lang="it-IT" sz="1600" dirty="0" smtClean="0">
                <a:latin typeface="+mn-lt"/>
              </a:rPr>
              <a:t>Generazione di un file PDF/A</a:t>
            </a:r>
          </a:p>
          <a:p>
            <a:pPr algn="l"/>
            <a:r>
              <a:rPr lang="it-IT" sz="1600" dirty="0" smtClean="0">
                <a:latin typeface="+mn-lt"/>
              </a:rPr>
              <a:t>In informatica la generazione di un file avviene con sequenze di comandi del</a:t>
            </a:r>
          </a:p>
          <a:p>
            <a:pPr algn="l"/>
            <a:r>
              <a:rPr lang="it-IT" sz="1600" dirty="0" smtClean="0">
                <a:latin typeface="+mn-lt"/>
              </a:rPr>
              <a:t>tipo File, Crea oppure File, Stampa dove l'invio del documento avviene verso un file su disco invece che verso una stampante. In entrambi i casi, l'applicazione utilizzata deve prevedere esplicitamente l'opzione “PDF/A”.</a:t>
            </a:r>
          </a:p>
          <a:p>
            <a:pPr algn="l"/>
            <a:r>
              <a:rPr lang="it-IT" sz="1600" dirty="0">
                <a:latin typeface="+mn-lt"/>
              </a:rPr>
              <a:t>Tra i prodotti informatici che forniscono questa possibilità, più</a:t>
            </a:r>
          </a:p>
          <a:p>
            <a:pPr algn="l"/>
            <a:r>
              <a:rPr lang="it-IT" sz="1600" dirty="0">
                <a:latin typeface="+mn-lt"/>
              </a:rPr>
              <a:t>diffusi e presenti nelle organizzazioni pubbliche e private, ci sono:</a:t>
            </a:r>
          </a:p>
          <a:p>
            <a:pPr algn="l"/>
            <a:r>
              <a:rPr lang="it-IT" sz="1600" dirty="0">
                <a:latin typeface="+mn-lt"/>
              </a:rPr>
              <a:t>• Adobe Acrobat Professional (commerciale a pagamento)</a:t>
            </a:r>
          </a:p>
          <a:p>
            <a:pPr algn="l"/>
            <a:r>
              <a:rPr lang="it-IT" sz="1600" dirty="0">
                <a:latin typeface="+mn-lt"/>
              </a:rPr>
              <a:t>• Microsoft Office 2010 e 2007 (commerciale a pagamento)</a:t>
            </a:r>
          </a:p>
          <a:p>
            <a:pPr algn="l"/>
            <a:r>
              <a:rPr lang="it-IT" sz="1600" dirty="0">
                <a:latin typeface="+mn-lt"/>
              </a:rPr>
              <a:t>• OpenOffice.org dalla versione 2.4 (open source di libero utilizzo)</a:t>
            </a:r>
          </a:p>
          <a:p>
            <a:pPr algn="l"/>
            <a:r>
              <a:rPr lang="it-IT" sz="1600" dirty="0">
                <a:latin typeface="+mn-lt"/>
              </a:rPr>
              <a:t>• la stampante virtuale </a:t>
            </a:r>
            <a:r>
              <a:rPr lang="it-IT" sz="1600" dirty="0" err="1">
                <a:latin typeface="+mn-lt"/>
              </a:rPr>
              <a:t>PDFCreator</a:t>
            </a:r>
            <a:r>
              <a:rPr lang="it-IT" sz="1600" dirty="0">
                <a:latin typeface="+mn-lt"/>
              </a:rPr>
              <a:t> (open source di libero utilizzo)</a:t>
            </a:r>
          </a:p>
          <a:p>
            <a:pPr algn="l"/>
            <a:endParaRPr lang="it-IT" sz="1600" dirty="0">
              <a:latin typeface="+mn-lt"/>
            </a:endParaRPr>
          </a:p>
          <a:p>
            <a:pPr algn="l"/>
            <a:endParaRPr lang="it-IT" sz="1600" dirty="0">
              <a:latin typeface="+mn-lt"/>
            </a:endParaRPr>
          </a:p>
          <a:p>
            <a:pPr algn="l"/>
            <a:endParaRPr lang="it-IT" sz="1600" dirty="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90</a:t>
            </a:fld>
            <a:endParaRPr lang="it-IT"/>
          </a:p>
        </p:txBody>
      </p:sp>
    </p:spTree>
    <p:extLst>
      <p:ext uri="{BB962C8B-B14F-4D97-AF65-F5344CB8AC3E}">
        <p14:creationId xmlns:p14="http://schemas.microsoft.com/office/powerpoint/2010/main" val="260758986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dirty="0" smtClean="0">
                <a:latin typeface="+mn-lt"/>
              </a:rPr>
              <a:t>23) </a:t>
            </a:r>
            <a:r>
              <a:rPr lang="it-IT" sz="1600" dirty="0">
                <a:latin typeface="+mn-lt"/>
              </a:rPr>
              <a:t>Come realizzare un documento PDF/A con </a:t>
            </a:r>
            <a:r>
              <a:rPr lang="it-IT" sz="1600" dirty="0" smtClean="0">
                <a:latin typeface="+mn-lt"/>
              </a:rPr>
              <a:t>Word</a:t>
            </a:r>
          </a:p>
          <a:p>
            <a:pPr algn="l"/>
            <a:endParaRPr lang="it-IT" sz="1600" dirty="0">
              <a:latin typeface="+mn-lt"/>
            </a:endParaRPr>
          </a:p>
          <a:p>
            <a:pPr algn="l"/>
            <a:r>
              <a:rPr lang="it-IT" sz="1600" dirty="0">
                <a:latin typeface="+mn-lt"/>
              </a:rPr>
              <a:t>Adobe Acrobat Professional è il prodotto commerciale</a:t>
            </a:r>
          </a:p>
          <a:p>
            <a:pPr algn="l"/>
            <a:r>
              <a:rPr lang="it-IT" sz="1600" dirty="0">
                <a:latin typeface="+mn-lt"/>
              </a:rPr>
              <a:t>della società americana che ha creato il PDF. Installando l'applicazione,</a:t>
            </a:r>
          </a:p>
          <a:p>
            <a:pPr algn="l"/>
            <a:r>
              <a:rPr lang="it-IT" sz="1600" dirty="0">
                <a:latin typeface="+mn-lt"/>
              </a:rPr>
              <a:t>viene creata la stampante virtuale alla quale inviare un qualsiasi documento</a:t>
            </a:r>
          </a:p>
          <a:p>
            <a:pPr algn="l"/>
            <a:r>
              <a:rPr lang="it-IT" sz="1600" dirty="0">
                <a:latin typeface="+mn-lt"/>
              </a:rPr>
              <a:t>da qualsiasi programma. Perché venga generato un PDF/A, deve essere stato</a:t>
            </a:r>
          </a:p>
          <a:p>
            <a:pPr algn="l"/>
            <a:r>
              <a:rPr lang="it-IT" sz="1600" dirty="0">
                <a:latin typeface="+mn-lt"/>
              </a:rPr>
              <a:t>impostato Crea file PDF compatibile con PDF/A nelle Impostazioni</a:t>
            </a:r>
          </a:p>
          <a:p>
            <a:pPr algn="l"/>
            <a:r>
              <a:rPr lang="it-IT" sz="1600" dirty="0">
                <a:latin typeface="+mn-lt"/>
              </a:rPr>
              <a:t>di PDF Maker o Compatibilità con lo standard PDF/A nelle</a:t>
            </a:r>
          </a:p>
          <a:p>
            <a:pPr algn="l"/>
            <a:r>
              <a:rPr lang="it-IT" sz="1600" dirty="0">
                <a:latin typeface="+mn-lt"/>
              </a:rPr>
              <a:t>opzioni del pannello Standard di Adobe </a:t>
            </a:r>
            <a:r>
              <a:rPr lang="it-IT" sz="1600" dirty="0" err="1">
                <a:latin typeface="+mn-lt"/>
              </a:rPr>
              <a:t>Distiller</a:t>
            </a:r>
            <a:r>
              <a:rPr lang="it-IT" sz="1600" dirty="0">
                <a:latin typeface="+mn-lt"/>
              </a:rPr>
              <a:t>.</a:t>
            </a:r>
          </a:p>
          <a:p>
            <a:pPr algn="l"/>
            <a:endParaRPr lang="it-IT" sz="1600" dirty="0">
              <a:latin typeface="+mn-lt"/>
            </a:endParaRPr>
          </a:p>
          <a:p>
            <a:pPr algn="l"/>
            <a:endParaRPr lang="it-IT" sz="1600" dirty="0">
              <a:latin typeface="+mn-lt"/>
            </a:endParaRPr>
          </a:p>
          <a:p>
            <a:pPr algn="l"/>
            <a:endParaRPr lang="it-IT" sz="1600" dirty="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91</a:t>
            </a:fld>
            <a:endParaRPr lang="it-IT"/>
          </a:p>
        </p:txBody>
      </p:sp>
    </p:spTree>
    <p:extLst>
      <p:ext uri="{BB962C8B-B14F-4D97-AF65-F5344CB8AC3E}">
        <p14:creationId xmlns:p14="http://schemas.microsoft.com/office/powerpoint/2010/main" val="344878830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dirty="0" smtClean="0">
                <a:latin typeface="+mn-lt"/>
              </a:rPr>
              <a:t>23) </a:t>
            </a:r>
            <a:r>
              <a:rPr lang="it-IT" sz="1600" dirty="0">
                <a:latin typeface="+mn-lt"/>
              </a:rPr>
              <a:t>Come realizzare un documento PDF/A con </a:t>
            </a:r>
            <a:r>
              <a:rPr lang="it-IT" sz="1600" dirty="0" smtClean="0">
                <a:latin typeface="+mn-lt"/>
              </a:rPr>
              <a:t>Word</a:t>
            </a:r>
          </a:p>
          <a:p>
            <a:pPr algn="l"/>
            <a:endParaRPr lang="it-IT" sz="1600" dirty="0">
              <a:latin typeface="+mn-lt"/>
            </a:endParaRPr>
          </a:p>
          <a:p>
            <a:pPr algn="l"/>
            <a:r>
              <a:rPr lang="it-IT" sz="1600" dirty="0">
                <a:latin typeface="+mn-lt"/>
              </a:rPr>
              <a:t>In Microsoft Office 2010, la gestione dei PDF è integrata.</a:t>
            </a:r>
          </a:p>
          <a:p>
            <a:pPr algn="l"/>
            <a:r>
              <a:rPr lang="it-IT" sz="1600" dirty="0">
                <a:latin typeface="+mn-lt"/>
              </a:rPr>
              <a:t>Di conseguenza, per generare un PDF/A da Word, per esempio, è sufficiente</a:t>
            </a:r>
          </a:p>
          <a:p>
            <a:pPr algn="l"/>
            <a:r>
              <a:rPr lang="it-IT" sz="1600" dirty="0">
                <a:latin typeface="+mn-lt"/>
              </a:rPr>
              <a:t>eseguire la sequenza:</a:t>
            </a:r>
          </a:p>
          <a:p>
            <a:pPr algn="l"/>
            <a:r>
              <a:rPr lang="it-IT" sz="1600" dirty="0">
                <a:latin typeface="+mn-lt"/>
              </a:rPr>
              <a:t>• File, Salva e Invia, Crea documento PDF/XPS,</a:t>
            </a:r>
          </a:p>
          <a:p>
            <a:pPr algn="l"/>
            <a:r>
              <a:rPr lang="it-IT" sz="1600" dirty="0">
                <a:latin typeface="+mn-lt"/>
              </a:rPr>
              <a:t>Crea PDF/XPS, Opzioni, Conforme a ISO 19005-1 (PDF/A),</a:t>
            </a:r>
          </a:p>
          <a:p>
            <a:pPr algn="l"/>
            <a:r>
              <a:rPr lang="it-IT" sz="1600" dirty="0">
                <a:latin typeface="+mn-lt"/>
              </a:rPr>
              <a:t>OK, Pubblica</a:t>
            </a:r>
          </a:p>
          <a:p>
            <a:pPr algn="l"/>
            <a:r>
              <a:rPr lang="it-IT" sz="1600" dirty="0">
                <a:latin typeface="+mn-lt"/>
              </a:rPr>
              <a:t> </a:t>
            </a:r>
            <a:r>
              <a:rPr lang="it-IT" sz="1600" dirty="0" smtClean="0">
                <a:latin typeface="+mn-lt"/>
              </a:rPr>
              <a:t>L'utente </a:t>
            </a:r>
            <a:r>
              <a:rPr lang="it-IT" sz="1600" dirty="0">
                <a:latin typeface="+mn-lt"/>
              </a:rPr>
              <a:t>deve fornire solo il nome da assegnare al file e il percorso</a:t>
            </a:r>
          </a:p>
          <a:p>
            <a:pPr algn="l"/>
            <a:r>
              <a:rPr lang="it-IT" sz="1600" dirty="0">
                <a:latin typeface="+mn-lt"/>
              </a:rPr>
              <a:t>della cartella nella quale deve essere memorizzato.</a:t>
            </a:r>
          </a:p>
          <a:p>
            <a:pPr algn="l"/>
            <a:endParaRPr lang="it-IT" sz="1600" dirty="0">
              <a:latin typeface="+mn-lt"/>
            </a:endParaRPr>
          </a:p>
          <a:p>
            <a:pPr algn="l"/>
            <a:endParaRPr lang="it-IT" sz="1600" dirty="0">
              <a:latin typeface="+mn-lt"/>
            </a:endParaRPr>
          </a:p>
          <a:p>
            <a:pPr algn="l"/>
            <a:endParaRPr lang="it-IT" sz="1600" dirty="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92</a:t>
            </a:fld>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6231" y="3789040"/>
            <a:ext cx="4680520" cy="2504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658645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dirty="0" smtClean="0">
                <a:latin typeface="+mn-lt"/>
              </a:rPr>
              <a:t>23) </a:t>
            </a:r>
            <a:r>
              <a:rPr lang="it-IT" sz="1600" dirty="0">
                <a:latin typeface="+mn-lt"/>
              </a:rPr>
              <a:t>Come realizzare un documento PDF/A con </a:t>
            </a:r>
            <a:r>
              <a:rPr lang="it-IT" sz="1600" dirty="0" smtClean="0">
                <a:latin typeface="+mn-lt"/>
              </a:rPr>
              <a:t>Word</a:t>
            </a:r>
          </a:p>
          <a:p>
            <a:pPr algn="l"/>
            <a:endParaRPr lang="it-IT" sz="1600" dirty="0">
              <a:latin typeface="+mn-lt"/>
            </a:endParaRPr>
          </a:p>
          <a:p>
            <a:pPr algn="l"/>
            <a:endParaRPr lang="it-IT" sz="1600" dirty="0">
              <a:latin typeface="+mn-lt"/>
            </a:endParaRPr>
          </a:p>
          <a:p>
            <a:pPr algn="l"/>
            <a:endParaRPr lang="it-IT" sz="1600" dirty="0">
              <a:latin typeface="+mn-lt"/>
            </a:endParaRPr>
          </a:p>
          <a:p>
            <a:pPr algn="l"/>
            <a:endParaRPr lang="it-IT" sz="1600" dirty="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93</a:t>
            </a:fld>
            <a:endParaRPr lang="it-IT"/>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713" y="1412776"/>
            <a:ext cx="7394575" cy="414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051620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dirty="0" smtClean="0">
                <a:latin typeface="+mn-lt"/>
              </a:rPr>
              <a:t>23) </a:t>
            </a:r>
            <a:r>
              <a:rPr lang="it-IT" sz="1600" dirty="0">
                <a:latin typeface="+mn-lt"/>
              </a:rPr>
              <a:t>Come realizzare un documento PDF/A con </a:t>
            </a:r>
            <a:r>
              <a:rPr lang="it-IT" sz="1600" dirty="0" smtClean="0">
                <a:latin typeface="+mn-lt"/>
              </a:rPr>
              <a:t>Word</a:t>
            </a:r>
          </a:p>
          <a:p>
            <a:pPr algn="l"/>
            <a:endParaRPr lang="it-IT" sz="1600" dirty="0">
              <a:latin typeface="+mn-lt"/>
            </a:endParaRPr>
          </a:p>
          <a:p>
            <a:pPr algn="l"/>
            <a:r>
              <a:rPr lang="it-IT" sz="1600" dirty="0">
                <a:latin typeface="+mn-lt"/>
              </a:rPr>
              <a:t>Chi utilizza Microsoft Office 2007, invece, deve prima installare il componente</a:t>
            </a:r>
          </a:p>
          <a:p>
            <a:pPr algn="l"/>
            <a:r>
              <a:rPr lang="it-IT" sz="1600" dirty="0">
                <a:latin typeface="+mn-lt"/>
              </a:rPr>
              <a:t>software aggiuntivo SaveAsPDFandXPS.exe. Successivamente può eseguire</a:t>
            </a:r>
          </a:p>
          <a:p>
            <a:pPr algn="l"/>
            <a:r>
              <a:rPr lang="it-IT" sz="1600" dirty="0">
                <a:latin typeface="+mn-lt"/>
              </a:rPr>
              <a:t>la sequenza:</a:t>
            </a:r>
          </a:p>
          <a:p>
            <a:pPr algn="l"/>
            <a:r>
              <a:rPr lang="it-IT" sz="1600" dirty="0">
                <a:latin typeface="+mn-lt"/>
              </a:rPr>
              <a:t>• Pulsante di Office, Salva con nome, PDF o</a:t>
            </a:r>
          </a:p>
          <a:p>
            <a:pPr algn="l"/>
            <a:r>
              <a:rPr lang="it-IT" sz="1600" dirty="0">
                <a:latin typeface="+mn-lt"/>
              </a:rPr>
              <a:t>XPS, Opzioni, Conforme a ISO 19005-1 (PDF/A), OK,</a:t>
            </a:r>
          </a:p>
          <a:p>
            <a:pPr algn="l"/>
            <a:r>
              <a:rPr lang="it-IT" sz="1600" dirty="0">
                <a:latin typeface="+mn-lt"/>
              </a:rPr>
              <a:t>Pubblica</a:t>
            </a:r>
          </a:p>
          <a:p>
            <a:pPr algn="l"/>
            <a:endParaRPr lang="it-IT" sz="1600" dirty="0">
              <a:latin typeface="+mn-lt"/>
            </a:endParaRPr>
          </a:p>
          <a:p>
            <a:pPr algn="l"/>
            <a:endParaRPr lang="it-IT" sz="1600" dirty="0">
              <a:latin typeface="+mn-lt"/>
            </a:endParaRPr>
          </a:p>
          <a:p>
            <a:pPr algn="l"/>
            <a:endParaRPr lang="it-IT" sz="1600" dirty="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94</a:t>
            </a:fld>
            <a:endParaRPr lang="it-IT"/>
          </a:p>
        </p:txBody>
      </p:sp>
    </p:spTree>
    <p:extLst>
      <p:ext uri="{BB962C8B-B14F-4D97-AF65-F5344CB8AC3E}">
        <p14:creationId xmlns:p14="http://schemas.microsoft.com/office/powerpoint/2010/main" val="237559524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dirty="0" smtClean="0">
                <a:latin typeface="+mn-lt"/>
              </a:rPr>
              <a:t>23) </a:t>
            </a:r>
            <a:r>
              <a:rPr lang="it-IT" sz="1600" dirty="0">
                <a:latin typeface="+mn-lt"/>
              </a:rPr>
              <a:t>Come realizzare un documento PDF/A con </a:t>
            </a:r>
            <a:r>
              <a:rPr lang="it-IT" sz="1600" dirty="0" smtClean="0">
                <a:latin typeface="+mn-lt"/>
              </a:rPr>
              <a:t>Open Office</a:t>
            </a:r>
          </a:p>
          <a:p>
            <a:pPr algn="l"/>
            <a:endParaRPr lang="it-IT" sz="1600" dirty="0">
              <a:latin typeface="+mn-lt"/>
            </a:endParaRPr>
          </a:p>
          <a:p>
            <a:pPr algn="l"/>
            <a:r>
              <a:rPr lang="it-IT" sz="1600" dirty="0">
                <a:latin typeface="+mn-lt"/>
              </a:rPr>
              <a:t>Se possibile, la creazione di un file PDF/A in OpenOffice.org</a:t>
            </a:r>
          </a:p>
          <a:p>
            <a:pPr algn="l"/>
            <a:r>
              <a:rPr lang="it-IT" sz="1600" dirty="0">
                <a:latin typeface="+mn-lt"/>
              </a:rPr>
              <a:t>è ancora più diretta. La sequenza è</a:t>
            </a:r>
          </a:p>
          <a:p>
            <a:pPr algn="l"/>
            <a:r>
              <a:rPr lang="it-IT" sz="1600" dirty="0">
                <a:latin typeface="+mn-lt"/>
              </a:rPr>
              <a:t>• File, Esporta nel formato PDF</a:t>
            </a:r>
          </a:p>
          <a:p>
            <a:pPr algn="l"/>
            <a:endParaRPr lang="it-IT" sz="1600" dirty="0">
              <a:latin typeface="+mn-lt"/>
            </a:endParaRPr>
          </a:p>
          <a:p>
            <a:pPr algn="l"/>
            <a:r>
              <a:rPr lang="it-IT" sz="1600" dirty="0">
                <a:latin typeface="+mn-lt"/>
              </a:rPr>
              <a:t>Prima di confermare con un clic su Esporta, nella finestra Opzioni</a:t>
            </a:r>
          </a:p>
          <a:p>
            <a:pPr algn="l"/>
            <a:r>
              <a:rPr lang="it-IT" sz="1600" dirty="0">
                <a:latin typeface="+mn-lt"/>
              </a:rPr>
              <a:t>PDF, Generale occorre attivare l'opzione relativa a PDF/A.</a:t>
            </a:r>
          </a:p>
          <a:p>
            <a:pPr algn="l"/>
            <a:endParaRPr lang="it-IT" sz="1600" dirty="0">
              <a:latin typeface="+mn-lt"/>
            </a:endParaRPr>
          </a:p>
          <a:p>
            <a:pPr algn="l"/>
            <a:endParaRPr lang="it-IT" sz="1600" dirty="0">
              <a:latin typeface="+mn-lt"/>
            </a:endParaRPr>
          </a:p>
          <a:p>
            <a:pPr algn="l"/>
            <a:endParaRPr lang="it-IT" sz="1600" dirty="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95</a:t>
            </a:fld>
            <a:endParaRPr lang="it-IT"/>
          </a:p>
        </p:txBody>
      </p:sp>
    </p:spTree>
    <p:extLst>
      <p:ext uri="{BB962C8B-B14F-4D97-AF65-F5344CB8AC3E}">
        <p14:creationId xmlns:p14="http://schemas.microsoft.com/office/powerpoint/2010/main" val="74819870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dirty="0" smtClean="0">
                <a:latin typeface="+mn-lt"/>
              </a:rPr>
              <a:t>23) </a:t>
            </a:r>
            <a:r>
              <a:rPr lang="it-IT" sz="1600" dirty="0">
                <a:latin typeface="+mn-lt"/>
              </a:rPr>
              <a:t>Come realizzare un documento PDF/A con </a:t>
            </a:r>
            <a:r>
              <a:rPr lang="it-IT" sz="1600" dirty="0" smtClean="0">
                <a:latin typeface="+mn-lt"/>
              </a:rPr>
              <a:t>stampante virtuale PDF Creator</a:t>
            </a:r>
          </a:p>
          <a:p>
            <a:pPr algn="l"/>
            <a:endParaRPr lang="it-IT" sz="1600" dirty="0">
              <a:latin typeface="+mn-lt"/>
            </a:endParaRPr>
          </a:p>
          <a:p>
            <a:pPr algn="l"/>
            <a:r>
              <a:rPr lang="it-IT" sz="1600" dirty="0">
                <a:latin typeface="+mn-lt"/>
              </a:rPr>
              <a:t>Installando la stampante virtuale </a:t>
            </a:r>
            <a:r>
              <a:rPr lang="it-IT" sz="1600" dirty="0" err="1">
                <a:latin typeface="+mn-lt"/>
              </a:rPr>
              <a:t>PDFCreator</a:t>
            </a:r>
            <a:r>
              <a:rPr lang="it-IT" sz="1600" dirty="0">
                <a:latin typeface="+mn-lt"/>
              </a:rPr>
              <a:t>, si può</a:t>
            </a:r>
          </a:p>
          <a:p>
            <a:pPr algn="l"/>
            <a:r>
              <a:rPr lang="it-IT" sz="1600" dirty="0">
                <a:latin typeface="+mn-lt"/>
              </a:rPr>
              <a:t>creare un PDF da qualsiasi programma lanciando il documento su questa stampante</a:t>
            </a:r>
          </a:p>
          <a:p>
            <a:pPr algn="l"/>
            <a:r>
              <a:rPr lang="it-IT" sz="1600" dirty="0">
                <a:latin typeface="+mn-lt"/>
              </a:rPr>
              <a:t>virtuale. Perché il file sia generato in PDF/A, è necessario selezionare</a:t>
            </a:r>
          </a:p>
          <a:p>
            <a:pPr algn="l"/>
            <a:r>
              <a:rPr lang="it-IT" sz="1600" dirty="0">
                <a:latin typeface="+mn-lt"/>
              </a:rPr>
              <a:t>la voce PDF/A-1b nella casella Formato del documento predefinito nella</a:t>
            </a:r>
          </a:p>
          <a:p>
            <a:pPr algn="l"/>
            <a:r>
              <a:rPr lang="it-IT" sz="1600" dirty="0">
                <a:latin typeface="+mn-lt"/>
              </a:rPr>
              <a:t>finestra delle Opzioni della stampante virtuale, sezione Salvataggio.</a:t>
            </a:r>
          </a:p>
          <a:p>
            <a:pPr algn="l"/>
            <a:endParaRPr lang="it-IT" sz="1600" dirty="0">
              <a:latin typeface="+mn-lt"/>
            </a:endParaRPr>
          </a:p>
          <a:p>
            <a:pPr algn="l"/>
            <a:endParaRPr lang="it-IT" sz="1600" dirty="0">
              <a:latin typeface="+mn-lt"/>
            </a:endParaRPr>
          </a:p>
          <a:p>
            <a:pPr algn="l"/>
            <a:endParaRPr lang="it-IT" sz="1600" dirty="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96</a:t>
            </a:fld>
            <a:endParaRPr lang="it-IT"/>
          </a:p>
        </p:txBody>
      </p:sp>
    </p:spTree>
    <p:extLst>
      <p:ext uri="{BB962C8B-B14F-4D97-AF65-F5344CB8AC3E}">
        <p14:creationId xmlns:p14="http://schemas.microsoft.com/office/powerpoint/2010/main" val="262301759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dirty="0" smtClean="0">
                <a:latin typeface="+mn-lt"/>
              </a:rPr>
              <a:t>24) </a:t>
            </a:r>
            <a:r>
              <a:rPr lang="it-IT" sz="1600" dirty="0">
                <a:latin typeface="+mn-lt"/>
              </a:rPr>
              <a:t>Attenzioni da sviluppare nella predisposizione degli </a:t>
            </a:r>
            <a:r>
              <a:rPr lang="it-IT" sz="1600" dirty="0" smtClean="0">
                <a:latin typeface="+mn-lt"/>
              </a:rPr>
              <a:t>allegati</a:t>
            </a:r>
          </a:p>
          <a:p>
            <a:pPr algn="l"/>
            <a:endParaRPr lang="it-IT" sz="1600" dirty="0">
              <a:latin typeface="+mn-lt"/>
            </a:endParaRPr>
          </a:p>
          <a:p>
            <a:pPr algn="l"/>
            <a:r>
              <a:rPr lang="it-IT" sz="1600" dirty="0" smtClean="0">
                <a:latin typeface="+mn-lt"/>
              </a:rPr>
              <a:t>Un’attenzione da sviluppare nella predisposizione degli allegati è che siano tutti firmati digitalmente. Nel caso di più documenti scansionati (esempio fatture, planimetrie, fotografie ecc..) si suggerisce di effettuare in un’unica predisposizione di file PDF/A delle diverse immagini.</a:t>
            </a:r>
          </a:p>
          <a:p>
            <a:pPr algn="l"/>
            <a:r>
              <a:rPr lang="it-IT" sz="1600" dirty="0" smtClean="0">
                <a:latin typeface="+mn-lt"/>
              </a:rPr>
              <a:t>Quindi si suggerisce l’uso di un unico file PDF/A con più pagine, per la conseguente apposizione della firma digitale del singolo PDF/A avendo cura che questo non sia superiore ai 5 Mb (è in corso nel mese di giugno 2017 l’ ampliamento del limite per singolo file allegabile a 20Mb) </a:t>
            </a:r>
            <a:endParaRPr lang="it-IT" sz="1600" dirty="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97</a:t>
            </a:fld>
            <a:endParaRPr lang="it-IT"/>
          </a:p>
        </p:txBody>
      </p:sp>
    </p:spTree>
    <p:extLst>
      <p:ext uri="{BB962C8B-B14F-4D97-AF65-F5344CB8AC3E}">
        <p14:creationId xmlns:p14="http://schemas.microsoft.com/office/powerpoint/2010/main" val="14887143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dirty="0" smtClean="0">
                <a:latin typeface="+mn-lt"/>
              </a:rPr>
              <a:t>25) Tipologie di formati informatici nel PTT</a:t>
            </a:r>
            <a:endParaRPr lang="it-IT" sz="1600" dirty="0">
              <a:latin typeface="+mn-lt"/>
            </a:endParaRPr>
          </a:p>
          <a:p>
            <a:pPr algn="l"/>
            <a:endParaRPr lang="it-IT" sz="1600" b="1" dirty="0" smtClean="0">
              <a:latin typeface="+mn-lt"/>
            </a:endParaRPr>
          </a:p>
          <a:p>
            <a:pPr algn="l"/>
            <a:r>
              <a:rPr lang="it-IT" sz="1600" b="1" dirty="0" smtClean="0">
                <a:latin typeface="+mn-lt"/>
              </a:rPr>
              <a:t>Elenco </a:t>
            </a:r>
            <a:r>
              <a:rPr lang="it-IT" sz="1600" b="1" dirty="0">
                <a:latin typeface="+mn-lt"/>
              </a:rPr>
              <a:t>dei formati previsti nel Manuale di gestione</a:t>
            </a:r>
          </a:p>
          <a:p>
            <a:pPr algn="l"/>
            <a:r>
              <a:rPr lang="it-IT" sz="1600" dirty="0">
                <a:latin typeface="+mn-lt"/>
              </a:rPr>
              <a:t>Bitmap Image - (BMP)</a:t>
            </a:r>
          </a:p>
          <a:p>
            <a:pPr algn="l"/>
            <a:r>
              <a:rPr lang="it-IT" sz="1600" dirty="0" err="1">
                <a:latin typeface="+mn-lt"/>
              </a:rPr>
              <a:t>eXtensible</a:t>
            </a:r>
            <a:r>
              <a:rPr lang="it-IT" sz="1600" dirty="0">
                <a:latin typeface="+mn-lt"/>
              </a:rPr>
              <a:t> Markup Language - (XML)</a:t>
            </a:r>
          </a:p>
          <a:p>
            <a:pPr algn="l"/>
            <a:r>
              <a:rPr lang="it-IT" sz="1600" dirty="0">
                <a:latin typeface="+mn-lt"/>
              </a:rPr>
              <a:t>Firmati digitalmente in modalità CADES</a:t>
            </a:r>
          </a:p>
          <a:p>
            <a:pPr algn="l"/>
            <a:r>
              <a:rPr lang="it-IT" sz="1600" dirty="0">
                <a:latin typeface="+mn-lt"/>
              </a:rPr>
              <a:t>Graphics </a:t>
            </a:r>
            <a:r>
              <a:rPr lang="it-IT" sz="1600" dirty="0" err="1">
                <a:latin typeface="+mn-lt"/>
              </a:rPr>
              <a:t>Interchange</a:t>
            </a:r>
            <a:r>
              <a:rPr lang="it-IT" sz="1600" dirty="0">
                <a:latin typeface="+mn-lt"/>
              </a:rPr>
              <a:t> Format - (GIF)</a:t>
            </a:r>
          </a:p>
          <a:p>
            <a:pPr algn="l"/>
            <a:r>
              <a:rPr lang="it-IT" sz="1600" dirty="0">
                <a:latin typeface="+mn-lt"/>
              </a:rPr>
              <a:t>Joint </a:t>
            </a:r>
            <a:r>
              <a:rPr lang="it-IT" sz="1600" dirty="0" err="1">
                <a:latin typeface="+mn-lt"/>
              </a:rPr>
              <a:t>Photographic</a:t>
            </a:r>
            <a:r>
              <a:rPr lang="it-IT" sz="1600" dirty="0">
                <a:latin typeface="+mn-lt"/>
              </a:rPr>
              <a:t> </a:t>
            </a:r>
            <a:r>
              <a:rPr lang="it-IT" sz="1600" dirty="0" err="1">
                <a:latin typeface="+mn-lt"/>
              </a:rPr>
              <a:t>Experts</a:t>
            </a:r>
            <a:r>
              <a:rPr lang="it-IT" sz="1600" dirty="0">
                <a:latin typeface="+mn-lt"/>
              </a:rPr>
              <a:t> Group - (JPEG)</a:t>
            </a:r>
          </a:p>
          <a:p>
            <a:pPr algn="l"/>
            <a:r>
              <a:rPr lang="it-IT" sz="1600" dirty="0">
                <a:latin typeface="+mn-lt"/>
              </a:rPr>
              <a:t>Microsoft Office Excel - (XLS, XLSX)</a:t>
            </a:r>
          </a:p>
          <a:p>
            <a:pPr algn="l"/>
            <a:r>
              <a:rPr lang="it-IT" sz="1600" dirty="0">
                <a:latin typeface="+mn-lt"/>
              </a:rPr>
              <a:t>Microsoft Office Word - (DOC, DOCX)</a:t>
            </a:r>
          </a:p>
          <a:p>
            <a:pPr algn="l"/>
            <a:r>
              <a:rPr lang="it-IT" sz="1600" dirty="0">
                <a:latin typeface="+mn-lt"/>
              </a:rPr>
              <a:t>Open </a:t>
            </a:r>
            <a:r>
              <a:rPr lang="it-IT" sz="1600" dirty="0" err="1">
                <a:latin typeface="+mn-lt"/>
              </a:rPr>
              <a:t>Document</a:t>
            </a:r>
            <a:r>
              <a:rPr lang="it-IT" sz="1600" dirty="0">
                <a:latin typeface="+mn-lt"/>
              </a:rPr>
              <a:t> Format - (ODT)</a:t>
            </a:r>
          </a:p>
          <a:p>
            <a:pPr algn="l"/>
            <a:r>
              <a:rPr lang="it-IT" sz="1600" dirty="0" err="1">
                <a:latin typeface="+mn-lt"/>
              </a:rPr>
              <a:t>Portable</a:t>
            </a:r>
            <a:r>
              <a:rPr lang="it-IT" sz="1600" dirty="0">
                <a:latin typeface="+mn-lt"/>
              </a:rPr>
              <a:t> </a:t>
            </a:r>
            <a:r>
              <a:rPr lang="it-IT" sz="1600" dirty="0" err="1">
                <a:latin typeface="+mn-lt"/>
              </a:rPr>
              <a:t>Document</a:t>
            </a:r>
            <a:r>
              <a:rPr lang="it-IT" sz="1600" dirty="0">
                <a:latin typeface="+mn-lt"/>
              </a:rPr>
              <a:t> Format - (PDF)</a:t>
            </a:r>
          </a:p>
          <a:p>
            <a:pPr algn="l"/>
            <a:r>
              <a:rPr lang="it-IT" sz="1600" dirty="0" err="1">
                <a:latin typeface="+mn-lt"/>
              </a:rPr>
              <a:t>Portable</a:t>
            </a:r>
            <a:r>
              <a:rPr lang="it-IT" sz="1600" dirty="0">
                <a:latin typeface="+mn-lt"/>
              </a:rPr>
              <a:t> Network Graphics - (PNG)</a:t>
            </a:r>
          </a:p>
          <a:p>
            <a:pPr algn="l"/>
            <a:r>
              <a:rPr lang="it-IT" sz="1600" dirty="0" err="1">
                <a:latin typeface="+mn-lt"/>
              </a:rPr>
              <a:t>Tagged</a:t>
            </a:r>
            <a:r>
              <a:rPr lang="it-IT" sz="1600" dirty="0">
                <a:latin typeface="+mn-lt"/>
              </a:rPr>
              <a:t> Image File Format (TIFF)</a:t>
            </a:r>
          </a:p>
          <a:p>
            <a:pPr algn="l"/>
            <a:endParaRPr lang="it-IT" sz="1600" dirty="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98</a:t>
            </a:fld>
            <a:endParaRPr lang="it-IT"/>
          </a:p>
        </p:txBody>
      </p:sp>
    </p:spTree>
    <p:extLst>
      <p:ext uri="{BB962C8B-B14F-4D97-AF65-F5344CB8AC3E}">
        <p14:creationId xmlns:p14="http://schemas.microsoft.com/office/powerpoint/2010/main" val="236496618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332657"/>
            <a:ext cx="7772400" cy="504055"/>
          </a:xfrm>
        </p:spPr>
        <p:txBody>
          <a:bodyPr>
            <a:normAutofit/>
          </a:bodyPr>
          <a:lstStyle/>
          <a:p>
            <a:r>
              <a:rPr lang="it-IT" sz="1600" dirty="0" smtClean="0">
                <a:latin typeface="+mn-lt"/>
              </a:rPr>
              <a:t>Processo Tributario Telematico</a:t>
            </a:r>
            <a:endParaRPr lang="it-IT" sz="1600" dirty="0">
              <a:latin typeface="+mn-lt"/>
            </a:endParaRPr>
          </a:p>
        </p:txBody>
      </p:sp>
      <p:sp>
        <p:nvSpPr>
          <p:cNvPr id="3" name="Sottotitolo 2"/>
          <p:cNvSpPr>
            <a:spLocks noGrp="1"/>
          </p:cNvSpPr>
          <p:nvPr>
            <p:ph type="subTitle" idx="1"/>
          </p:nvPr>
        </p:nvSpPr>
        <p:spPr>
          <a:xfrm>
            <a:off x="899592" y="836712"/>
            <a:ext cx="7344816" cy="5328592"/>
          </a:xfrm>
        </p:spPr>
        <p:txBody>
          <a:bodyPr>
            <a:normAutofit/>
          </a:bodyPr>
          <a:lstStyle/>
          <a:p>
            <a:pPr algn="l"/>
            <a:r>
              <a:rPr lang="it-IT" sz="1600" dirty="0" smtClean="0">
                <a:latin typeface="+mn-lt"/>
              </a:rPr>
              <a:t>26) </a:t>
            </a:r>
            <a:r>
              <a:rPr lang="it-IT" sz="1600" dirty="0">
                <a:latin typeface="+mn-lt"/>
              </a:rPr>
              <a:t>Operazioni di SPLIT e MERGE per file in formato </a:t>
            </a:r>
            <a:r>
              <a:rPr lang="it-IT" sz="1600" dirty="0" smtClean="0">
                <a:latin typeface="+mn-lt"/>
              </a:rPr>
              <a:t>PDF</a:t>
            </a:r>
          </a:p>
          <a:p>
            <a:pPr algn="l"/>
            <a:endParaRPr lang="it-IT" sz="1600" dirty="0">
              <a:latin typeface="+mn-lt"/>
            </a:endParaRPr>
          </a:p>
          <a:p>
            <a:pPr algn="l"/>
            <a:r>
              <a:rPr lang="it-IT" sz="1600" dirty="0" smtClean="0">
                <a:latin typeface="+mn-lt"/>
              </a:rPr>
              <a:t>Nel caso in cui si dovessero scansionare molte immagini ed il singolo file PDF/A dovesse risultare più grande dei 5Mb si suggerisce di suddividere il file. Per eseguire questa operazione denominata SPLIT si suggerisce di utilizzare un software free ad esempio  7 PDF SPLIT &amp; MERGE </a:t>
            </a:r>
            <a:endParaRPr lang="it-IT" sz="1600" dirty="0">
              <a:latin typeface="+mn-lt"/>
            </a:endParaRPr>
          </a:p>
          <a:p>
            <a:pPr algn="l"/>
            <a:endParaRPr lang="it-IT" sz="1600" dirty="0">
              <a:latin typeface="+mn-lt"/>
            </a:endParaRPr>
          </a:p>
        </p:txBody>
      </p:sp>
      <p:sp>
        <p:nvSpPr>
          <p:cNvPr id="4" name="Segnaposto piè di pagina 3"/>
          <p:cNvSpPr>
            <a:spLocks noGrp="1"/>
          </p:cNvSpPr>
          <p:nvPr>
            <p:ph type="ftr" sz="quarter" idx="11"/>
          </p:nvPr>
        </p:nvSpPr>
        <p:spPr>
          <a:xfrm>
            <a:off x="1331640" y="6356350"/>
            <a:ext cx="6480720" cy="365125"/>
          </a:xfrm>
        </p:spPr>
        <p:txBody>
          <a:bodyPr/>
          <a:lstStyle/>
          <a:p>
            <a:r>
              <a:rPr lang="it-IT" smtClean="0"/>
              <a:t>Processo Tributario Telematico - Padova - Dott. Renato Augelli </a:t>
            </a:r>
            <a:endParaRPr lang="it-IT" dirty="0"/>
          </a:p>
        </p:txBody>
      </p:sp>
      <p:sp>
        <p:nvSpPr>
          <p:cNvPr id="5" name="Segnaposto data 4"/>
          <p:cNvSpPr>
            <a:spLocks noGrp="1"/>
          </p:cNvSpPr>
          <p:nvPr>
            <p:ph type="dt" sz="half" idx="10"/>
          </p:nvPr>
        </p:nvSpPr>
        <p:spPr/>
        <p:txBody>
          <a:bodyPr/>
          <a:lstStyle/>
          <a:p>
            <a:r>
              <a:rPr lang="it-IT" smtClean="0"/>
              <a:t>30/06/2017</a:t>
            </a:r>
            <a:endParaRPr lang="it-IT"/>
          </a:p>
        </p:txBody>
      </p:sp>
      <p:sp>
        <p:nvSpPr>
          <p:cNvPr id="6" name="Segnaposto numero diapositiva 5"/>
          <p:cNvSpPr>
            <a:spLocks noGrp="1"/>
          </p:cNvSpPr>
          <p:nvPr>
            <p:ph type="sldNum" sz="quarter" idx="12"/>
          </p:nvPr>
        </p:nvSpPr>
        <p:spPr/>
        <p:txBody>
          <a:bodyPr/>
          <a:lstStyle/>
          <a:p>
            <a:fld id="{4B415EF5-4B04-45A6-B273-6453E9175D67}" type="slidenum">
              <a:rPr lang="it-IT" smtClean="0"/>
              <a:t>99</a:t>
            </a:fld>
            <a:endParaRPr lang="it-IT"/>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2385889"/>
            <a:ext cx="4345483" cy="383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1219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2285</TotalTime>
  <Words>9861</Words>
  <Application>Microsoft Office PowerPoint</Application>
  <PresentationFormat>Presentazione su schermo (4:3)</PresentationFormat>
  <Paragraphs>1008</Paragraphs>
  <Slides>108</Slides>
  <Notes>0</Notes>
  <HiddenSlides>0</HiddenSlides>
  <MMClips>0</MMClips>
  <ScaleCrop>false</ScaleCrop>
  <HeadingPairs>
    <vt:vector size="4" baseType="variant">
      <vt:variant>
        <vt:lpstr>Tema</vt:lpstr>
      </vt:variant>
      <vt:variant>
        <vt:i4>1</vt:i4>
      </vt:variant>
      <vt:variant>
        <vt:lpstr>Titoli diapositive</vt:lpstr>
      </vt:variant>
      <vt:variant>
        <vt:i4>108</vt:i4>
      </vt:variant>
    </vt:vector>
  </HeadingPairs>
  <TitlesOfParts>
    <vt:vector size="109" baseType="lpstr">
      <vt:lpstr>Tema di Office</vt:lpstr>
      <vt:lpstr>Processo Tributario Telematico La gestione del fascicolo telematico da parte delle commissioni tributarie</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lpstr>Processo Tributario Telematico</vt:lpstr>
    </vt:vector>
  </TitlesOfParts>
  <Company>Dipartimento Finanze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Dipartimento Finanze</dc:creator>
  <cp:lastModifiedBy>Dipartimento Finanze</cp:lastModifiedBy>
  <cp:revision>60</cp:revision>
  <dcterms:created xsi:type="dcterms:W3CDTF">2017-06-06T08:13:16Z</dcterms:created>
  <dcterms:modified xsi:type="dcterms:W3CDTF">2017-06-30T10:15:06Z</dcterms:modified>
</cp:coreProperties>
</file>